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4"/>
  </p:sldMasterIdLst>
  <p:notesMasterIdLst>
    <p:notesMasterId r:id="rId51"/>
  </p:notesMasterIdLst>
  <p:sldIdLst>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3" r:id="rId47"/>
    <p:sldId id="304" r:id="rId48"/>
    <p:sldId id="311" r:id="rId49"/>
    <p:sldId id="312" r:id="rId50"/>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80F50CD-74FB-43B5-AD2A-12FAD2D85C34}">
          <p14:sldIdLst>
            <p14:sldId id="258"/>
          </p14:sldIdLst>
        </p14:section>
        <p14:section name="Veterans @ Kiosk" id="{1CB67BED-ED1C-4C15-9D7F-BA627D0FA009}">
          <p14:sldIdLst>
            <p14:sldId id="259"/>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79"/>
          </p14:sldIdLst>
        </p14:section>
        <p14:section name="VetLink for Schedulers" id="{36D8AB5F-8CB8-4652-BA86-378B9D5A0811}">
          <p14:sldIdLst>
            <p14:sldId id="281"/>
            <p14:sldId id="282"/>
            <p14:sldId id="283"/>
            <p14:sldId id="284"/>
            <p14:sldId id="285"/>
            <p14:sldId id="286"/>
            <p14:sldId id="287"/>
            <p14:sldId id="288"/>
            <p14:sldId id="289"/>
            <p14:sldId id="290"/>
            <p14:sldId id="291"/>
            <p14:sldId id="292"/>
            <p14:sldId id="293"/>
            <p14:sldId id="294"/>
            <p14:sldId id="295"/>
            <p14:sldId id="296"/>
            <p14:sldId id="297"/>
            <p14:sldId id="299"/>
            <p14:sldId id="300"/>
            <p14:sldId id="301"/>
            <p14:sldId id="302"/>
            <p14:sldId id="303"/>
            <p14:sldId id="304"/>
            <p14:sldId id="311"/>
            <p14:sldId id="3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AFD47-EADB-418F-8AE9-FCE41D279152}" v="327" dt="2021-06-28T00:16:39.746"/>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91892" autoAdjust="0"/>
  </p:normalViewPr>
  <p:slideViewPr>
    <p:cSldViewPr snapToGrid="0">
      <p:cViewPr varScale="1">
        <p:scale>
          <a:sx n="105" d="100"/>
          <a:sy n="105" d="100"/>
        </p:scale>
        <p:origin x="468" y="96"/>
      </p:cViewPr>
      <p:guideLst>
        <p:guide orient="horz" pos="2160"/>
        <p:guide pos="3840"/>
      </p:guideLst>
    </p:cSldViewPr>
  </p:slideViewPr>
  <p:outlineViewPr>
    <p:cViewPr>
      <p:scale>
        <a:sx n="33" d="100"/>
        <a:sy n="33" d="100"/>
      </p:scale>
      <p:origin x="0" y="-1515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694FFF-B1B6-47C9-B25E-9E0E9889DE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35FAFF3-59C2-4D5B-AEAF-4FD4C650FC3B}">
      <dgm:prSet/>
      <dgm:spPr/>
      <dgm:t>
        <a:bodyPr/>
        <a:lstStyle/>
        <a:p>
          <a:pPr>
            <a:lnSpc>
              <a:spcPct val="100000"/>
            </a:lnSpc>
            <a:defRPr cap="all"/>
          </a:pPr>
          <a:r>
            <a:rPr lang="en-US" dirty="0"/>
            <a:t>Touch the Kiosk Check-In Option</a:t>
          </a:r>
        </a:p>
      </dgm:t>
    </dgm:pt>
    <dgm:pt modelId="{D460F19D-7E9A-44ED-8841-EB5B301C8AE3}" type="parTrans" cxnId="{9DE382A2-AD4D-43D4-9FE9-1F44A4E744AA}">
      <dgm:prSet/>
      <dgm:spPr/>
      <dgm:t>
        <a:bodyPr/>
        <a:lstStyle/>
        <a:p>
          <a:endParaRPr lang="en-US"/>
        </a:p>
      </dgm:t>
    </dgm:pt>
    <dgm:pt modelId="{CF29989A-6C19-455F-819F-A5CAD09DB08B}" type="sibTrans" cxnId="{9DE382A2-AD4D-43D4-9FE9-1F44A4E744AA}">
      <dgm:prSet/>
      <dgm:spPr/>
      <dgm:t>
        <a:bodyPr/>
        <a:lstStyle/>
        <a:p>
          <a:endParaRPr lang="en-US"/>
        </a:p>
      </dgm:t>
    </dgm:pt>
    <dgm:pt modelId="{BA0DC55A-2085-4C40-BBB6-6F8E1A6191CB}">
      <dgm:prSet/>
      <dgm:spPr/>
      <dgm:t>
        <a:bodyPr/>
        <a:lstStyle/>
        <a:p>
          <a:pPr>
            <a:lnSpc>
              <a:spcPct val="100000"/>
            </a:lnSpc>
            <a:defRPr cap="all"/>
          </a:pPr>
          <a:r>
            <a:rPr lang="en-US" dirty="0"/>
            <a:t>Authenticate</a:t>
          </a:r>
        </a:p>
      </dgm:t>
    </dgm:pt>
    <dgm:pt modelId="{E97E58CC-0AAA-4D30-909D-C01CAEE37913}" type="parTrans" cxnId="{2E003BE7-CA40-46C8-925E-C627E204463E}">
      <dgm:prSet/>
      <dgm:spPr/>
      <dgm:t>
        <a:bodyPr/>
        <a:lstStyle/>
        <a:p>
          <a:endParaRPr lang="en-US"/>
        </a:p>
      </dgm:t>
    </dgm:pt>
    <dgm:pt modelId="{51223CE9-012D-4185-9EF7-EEA6708C34D0}" type="sibTrans" cxnId="{2E003BE7-CA40-46C8-925E-C627E204463E}">
      <dgm:prSet/>
      <dgm:spPr/>
      <dgm:t>
        <a:bodyPr/>
        <a:lstStyle/>
        <a:p>
          <a:endParaRPr lang="en-US"/>
        </a:p>
      </dgm:t>
    </dgm:pt>
    <dgm:pt modelId="{F63207B9-88CE-4098-AE5A-730E906DE01F}">
      <dgm:prSet/>
      <dgm:spPr/>
      <dgm:t>
        <a:bodyPr/>
        <a:lstStyle/>
        <a:p>
          <a:pPr>
            <a:lnSpc>
              <a:spcPct val="100000"/>
            </a:lnSpc>
            <a:defRPr cap="all"/>
          </a:pPr>
          <a:r>
            <a:rPr lang="en-US" dirty="0"/>
            <a:t>Check In</a:t>
          </a:r>
        </a:p>
      </dgm:t>
    </dgm:pt>
    <dgm:pt modelId="{F6946E8E-C862-42CB-92CC-D0F126DB4C07}" type="parTrans" cxnId="{53BD9C01-8955-4682-8B77-8A761BF02FD0}">
      <dgm:prSet/>
      <dgm:spPr/>
      <dgm:t>
        <a:bodyPr/>
        <a:lstStyle/>
        <a:p>
          <a:endParaRPr lang="en-US"/>
        </a:p>
      </dgm:t>
    </dgm:pt>
    <dgm:pt modelId="{5D1AC4DC-B479-463A-A759-7F57A07FF52F}" type="sibTrans" cxnId="{53BD9C01-8955-4682-8B77-8A761BF02FD0}">
      <dgm:prSet/>
      <dgm:spPr/>
      <dgm:t>
        <a:bodyPr/>
        <a:lstStyle/>
        <a:p>
          <a:endParaRPr lang="en-US"/>
        </a:p>
      </dgm:t>
    </dgm:pt>
    <dgm:pt modelId="{0CC976BE-C00C-44AA-848E-4424AC0F7971}">
      <dgm:prSet/>
      <dgm:spPr/>
      <dgm:t>
        <a:bodyPr/>
        <a:lstStyle/>
        <a:p>
          <a:pPr>
            <a:lnSpc>
              <a:spcPct val="100000"/>
            </a:lnSpc>
            <a:defRPr cap="all"/>
          </a:pPr>
          <a:r>
            <a:rPr lang="en-US" dirty="0"/>
            <a:t>Have a Seat in Waiting Room</a:t>
          </a:r>
        </a:p>
      </dgm:t>
    </dgm:pt>
    <dgm:pt modelId="{FB7778D3-5154-4BED-9BBB-22175E9AB114}" type="parTrans" cxnId="{F6458AF9-C27B-4095-94B5-CC60840DACC4}">
      <dgm:prSet/>
      <dgm:spPr/>
      <dgm:t>
        <a:bodyPr/>
        <a:lstStyle/>
        <a:p>
          <a:endParaRPr lang="en-US"/>
        </a:p>
      </dgm:t>
    </dgm:pt>
    <dgm:pt modelId="{3214A8C9-9A25-4E79-87E9-E31003230F77}" type="sibTrans" cxnId="{F6458AF9-C27B-4095-94B5-CC60840DACC4}">
      <dgm:prSet/>
      <dgm:spPr/>
      <dgm:t>
        <a:bodyPr/>
        <a:lstStyle/>
        <a:p>
          <a:endParaRPr lang="en-US"/>
        </a:p>
      </dgm:t>
    </dgm:pt>
    <dgm:pt modelId="{E5E574A5-FFF6-47CF-BE26-3C2D03B6FB60}" type="pres">
      <dgm:prSet presAssocID="{D5694FFF-B1B6-47C9-B25E-9E0E9889DEBA}" presName="root" presStyleCnt="0">
        <dgm:presLayoutVars>
          <dgm:dir/>
          <dgm:resizeHandles val="exact"/>
        </dgm:presLayoutVars>
      </dgm:prSet>
      <dgm:spPr/>
    </dgm:pt>
    <dgm:pt modelId="{BC52047B-8C61-40B9-B208-3F8F94C7D0D2}" type="pres">
      <dgm:prSet presAssocID="{E35FAFF3-59C2-4D5B-AEAF-4FD4C650FC3B}" presName="compNode" presStyleCnt="0"/>
      <dgm:spPr/>
    </dgm:pt>
    <dgm:pt modelId="{98999306-4A15-4A4A-A791-595EAEA1E266}" type="pres">
      <dgm:prSet presAssocID="{E35FAFF3-59C2-4D5B-AEAF-4FD4C650FC3B}" presName="iconBgRect" presStyleLbl="bgShp" presStyleIdx="0" presStyleCnt="4"/>
      <dgm:spPr/>
    </dgm:pt>
    <dgm:pt modelId="{51EC7539-6EEC-4582-812D-D306BC5612D8}" type="pres">
      <dgm:prSet presAssocID="{E35FAFF3-59C2-4D5B-AEAF-4FD4C650FC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9128DEAA-BD8F-4EB9-BD69-B416716458AC}" type="pres">
      <dgm:prSet presAssocID="{E35FAFF3-59C2-4D5B-AEAF-4FD4C650FC3B}" presName="spaceRect" presStyleCnt="0"/>
      <dgm:spPr/>
    </dgm:pt>
    <dgm:pt modelId="{36CC3254-7C60-4F5E-91FD-7F276679A77A}" type="pres">
      <dgm:prSet presAssocID="{E35FAFF3-59C2-4D5B-AEAF-4FD4C650FC3B}" presName="textRect" presStyleLbl="revTx" presStyleIdx="0" presStyleCnt="4">
        <dgm:presLayoutVars>
          <dgm:chMax val="1"/>
          <dgm:chPref val="1"/>
        </dgm:presLayoutVars>
      </dgm:prSet>
      <dgm:spPr/>
    </dgm:pt>
    <dgm:pt modelId="{925D95B1-BA76-44F4-B9E1-64601D661494}" type="pres">
      <dgm:prSet presAssocID="{CF29989A-6C19-455F-819F-A5CAD09DB08B}" presName="sibTrans" presStyleCnt="0"/>
      <dgm:spPr/>
    </dgm:pt>
    <dgm:pt modelId="{4DC51FF5-2976-4273-9561-CBDCABC39E94}" type="pres">
      <dgm:prSet presAssocID="{BA0DC55A-2085-4C40-BBB6-6F8E1A6191CB}" presName="compNode" presStyleCnt="0"/>
      <dgm:spPr/>
    </dgm:pt>
    <dgm:pt modelId="{0E165DB0-0FC6-46B7-AA01-9A7622E8CE4E}" type="pres">
      <dgm:prSet presAssocID="{BA0DC55A-2085-4C40-BBB6-6F8E1A6191CB}" presName="iconBgRect" presStyleLbl="bgShp" presStyleIdx="1" presStyleCnt="4"/>
      <dgm:spPr/>
    </dgm:pt>
    <dgm:pt modelId="{58529A56-49B9-45A3-A9F8-5A4AF4AA1CE3}" type="pres">
      <dgm:prSet presAssocID="{BA0DC55A-2085-4C40-BBB6-6F8E1A6191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498E7E0E-AFEB-488C-B2A4-EA40F8D300C6}" type="pres">
      <dgm:prSet presAssocID="{BA0DC55A-2085-4C40-BBB6-6F8E1A6191CB}" presName="spaceRect" presStyleCnt="0"/>
      <dgm:spPr/>
    </dgm:pt>
    <dgm:pt modelId="{07269B89-A2FF-4E7F-B7DD-1514A2B1B8DB}" type="pres">
      <dgm:prSet presAssocID="{BA0DC55A-2085-4C40-BBB6-6F8E1A6191CB}" presName="textRect" presStyleLbl="revTx" presStyleIdx="1" presStyleCnt="4">
        <dgm:presLayoutVars>
          <dgm:chMax val="1"/>
          <dgm:chPref val="1"/>
        </dgm:presLayoutVars>
      </dgm:prSet>
      <dgm:spPr/>
    </dgm:pt>
    <dgm:pt modelId="{2B630696-DA03-4DCA-A8CF-692F57C0A21C}" type="pres">
      <dgm:prSet presAssocID="{51223CE9-012D-4185-9EF7-EEA6708C34D0}" presName="sibTrans" presStyleCnt="0"/>
      <dgm:spPr/>
    </dgm:pt>
    <dgm:pt modelId="{E826E686-4514-4D3F-8FC7-CD721EE5722F}" type="pres">
      <dgm:prSet presAssocID="{F63207B9-88CE-4098-AE5A-730E906DE01F}" presName="compNode" presStyleCnt="0"/>
      <dgm:spPr/>
    </dgm:pt>
    <dgm:pt modelId="{964224BD-DA31-4AE3-B19B-B934437273B5}" type="pres">
      <dgm:prSet presAssocID="{F63207B9-88CE-4098-AE5A-730E906DE01F}" presName="iconBgRect" presStyleLbl="bgShp" presStyleIdx="2" presStyleCnt="4"/>
      <dgm:spPr/>
    </dgm:pt>
    <dgm:pt modelId="{6760CB93-C700-4E0F-ABD6-18B21C34E7D7}" type="pres">
      <dgm:prSet presAssocID="{F63207B9-88CE-4098-AE5A-730E906DE0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92FE92E5-B532-4FE4-9A89-A9B6A029F16D}" type="pres">
      <dgm:prSet presAssocID="{F63207B9-88CE-4098-AE5A-730E906DE01F}" presName="spaceRect" presStyleCnt="0"/>
      <dgm:spPr/>
    </dgm:pt>
    <dgm:pt modelId="{90E19222-19E8-4C54-8A6F-D570E14902D0}" type="pres">
      <dgm:prSet presAssocID="{F63207B9-88CE-4098-AE5A-730E906DE01F}" presName="textRect" presStyleLbl="revTx" presStyleIdx="2" presStyleCnt="4">
        <dgm:presLayoutVars>
          <dgm:chMax val="1"/>
          <dgm:chPref val="1"/>
        </dgm:presLayoutVars>
      </dgm:prSet>
      <dgm:spPr/>
    </dgm:pt>
    <dgm:pt modelId="{4A105573-A2D2-4BE6-BF11-44208F99C0D1}" type="pres">
      <dgm:prSet presAssocID="{5D1AC4DC-B479-463A-A759-7F57A07FF52F}" presName="sibTrans" presStyleCnt="0"/>
      <dgm:spPr/>
    </dgm:pt>
    <dgm:pt modelId="{6267439E-4EED-49C5-A3A7-9FC6D867D316}" type="pres">
      <dgm:prSet presAssocID="{0CC976BE-C00C-44AA-848E-4424AC0F7971}" presName="compNode" presStyleCnt="0"/>
      <dgm:spPr/>
    </dgm:pt>
    <dgm:pt modelId="{78E6A270-D7E2-4883-A512-AFA8A3E0A393}" type="pres">
      <dgm:prSet presAssocID="{0CC976BE-C00C-44AA-848E-4424AC0F7971}" presName="iconBgRect" presStyleLbl="bgShp" presStyleIdx="3" presStyleCnt="4"/>
      <dgm:spPr/>
    </dgm:pt>
    <dgm:pt modelId="{E43B9486-1A2C-4B66-B2F7-C183DA63F04A}" type="pres">
      <dgm:prSet presAssocID="{0CC976BE-C00C-44AA-848E-4424AC0F79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uch"/>
        </a:ext>
      </dgm:extLst>
    </dgm:pt>
    <dgm:pt modelId="{CBAC60BC-A415-44C8-AF2B-C17E86D754EF}" type="pres">
      <dgm:prSet presAssocID="{0CC976BE-C00C-44AA-848E-4424AC0F7971}" presName="spaceRect" presStyleCnt="0"/>
      <dgm:spPr/>
    </dgm:pt>
    <dgm:pt modelId="{201F7CB0-DF1C-4715-B05E-CB4824F064EB}" type="pres">
      <dgm:prSet presAssocID="{0CC976BE-C00C-44AA-848E-4424AC0F7971}" presName="textRect" presStyleLbl="revTx" presStyleIdx="3" presStyleCnt="4">
        <dgm:presLayoutVars>
          <dgm:chMax val="1"/>
          <dgm:chPref val="1"/>
        </dgm:presLayoutVars>
      </dgm:prSet>
      <dgm:spPr/>
    </dgm:pt>
  </dgm:ptLst>
  <dgm:cxnLst>
    <dgm:cxn modelId="{53BD9C01-8955-4682-8B77-8A761BF02FD0}" srcId="{D5694FFF-B1B6-47C9-B25E-9E0E9889DEBA}" destId="{F63207B9-88CE-4098-AE5A-730E906DE01F}" srcOrd="2" destOrd="0" parTransId="{F6946E8E-C862-42CB-92CC-D0F126DB4C07}" sibTransId="{5D1AC4DC-B479-463A-A759-7F57A07FF52F}"/>
    <dgm:cxn modelId="{834BB410-E78A-4915-935F-2C33BF4E7EAF}" type="presOf" srcId="{E35FAFF3-59C2-4D5B-AEAF-4FD4C650FC3B}" destId="{36CC3254-7C60-4F5E-91FD-7F276679A77A}" srcOrd="0" destOrd="0" presId="urn:microsoft.com/office/officeart/2018/5/layout/IconCircleLabelList"/>
    <dgm:cxn modelId="{DA7DC330-9D53-47EE-9923-420BD1937D58}" type="presOf" srcId="{BA0DC55A-2085-4C40-BBB6-6F8E1A6191CB}" destId="{07269B89-A2FF-4E7F-B7DD-1514A2B1B8DB}" srcOrd="0" destOrd="0" presId="urn:microsoft.com/office/officeart/2018/5/layout/IconCircleLabelList"/>
    <dgm:cxn modelId="{69CC934B-39AA-4DE1-9B62-D26A78E95418}" type="presOf" srcId="{F63207B9-88CE-4098-AE5A-730E906DE01F}" destId="{90E19222-19E8-4C54-8A6F-D570E14902D0}" srcOrd="0" destOrd="0" presId="urn:microsoft.com/office/officeart/2018/5/layout/IconCircleLabelList"/>
    <dgm:cxn modelId="{9DE382A2-AD4D-43D4-9FE9-1F44A4E744AA}" srcId="{D5694FFF-B1B6-47C9-B25E-9E0E9889DEBA}" destId="{E35FAFF3-59C2-4D5B-AEAF-4FD4C650FC3B}" srcOrd="0" destOrd="0" parTransId="{D460F19D-7E9A-44ED-8841-EB5B301C8AE3}" sibTransId="{CF29989A-6C19-455F-819F-A5CAD09DB08B}"/>
    <dgm:cxn modelId="{27C16FBD-5140-4AE6-8D6B-16CF559FCD00}" type="presOf" srcId="{D5694FFF-B1B6-47C9-B25E-9E0E9889DEBA}" destId="{E5E574A5-FFF6-47CF-BE26-3C2D03B6FB60}" srcOrd="0" destOrd="0" presId="urn:microsoft.com/office/officeart/2018/5/layout/IconCircleLabelList"/>
    <dgm:cxn modelId="{2E003BE7-CA40-46C8-925E-C627E204463E}" srcId="{D5694FFF-B1B6-47C9-B25E-9E0E9889DEBA}" destId="{BA0DC55A-2085-4C40-BBB6-6F8E1A6191CB}" srcOrd="1" destOrd="0" parTransId="{E97E58CC-0AAA-4D30-909D-C01CAEE37913}" sibTransId="{51223CE9-012D-4185-9EF7-EEA6708C34D0}"/>
    <dgm:cxn modelId="{C51D1CF2-90BD-4E1E-B72A-2DBB6BE6B316}" type="presOf" srcId="{0CC976BE-C00C-44AA-848E-4424AC0F7971}" destId="{201F7CB0-DF1C-4715-B05E-CB4824F064EB}" srcOrd="0" destOrd="0" presId="urn:microsoft.com/office/officeart/2018/5/layout/IconCircleLabelList"/>
    <dgm:cxn modelId="{F6458AF9-C27B-4095-94B5-CC60840DACC4}" srcId="{D5694FFF-B1B6-47C9-B25E-9E0E9889DEBA}" destId="{0CC976BE-C00C-44AA-848E-4424AC0F7971}" srcOrd="3" destOrd="0" parTransId="{FB7778D3-5154-4BED-9BBB-22175E9AB114}" sibTransId="{3214A8C9-9A25-4E79-87E9-E31003230F77}"/>
    <dgm:cxn modelId="{454530DA-80E5-402E-9B44-8C3157DAF126}" type="presParOf" srcId="{E5E574A5-FFF6-47CF-BE26-3C2D03B6FB60}" destId="{BC52047B-8C61-40B9-B208-3F8F94C7D0D2}" srcOrd="0" destOrd="0" presId="urn:microsoft.com/office/officeart/2018/5/layout/IconCircleLabelList"/>
    <dgm:cxn modelId="{AC35C451-9018-4D97-BD39-AA8FE2814529}" type="presParOf" srcId="{BC52047B-8C61-40B9-B208-3F8F94C7D0D2}" destId="{98999306-4A15-4A4A-A791-595EAEA1E266}" srcOrd="0" destOrd="0" presId="urn:microsoft.com/office/officeart/2018/5/layout/IconCircleLabelList"/>
    <dgm:cxn modelId="{DC547880-8DED-48D3-B8FD-D3CB7A27748F}" type="presParOf" srcId="{BC52047B-8C61-40B9-B208-3F8F94C7D0D2}" destId="{51EC7539-6EEC-4582-812D-D306BC5612D8}" srcOrd="1" destOrd="0" presId="urn:microsoft.com/office/officeart/2018/5/layout/IconCircleLabelList"/>
    <dgm:cxn modelId="{7C173A99-AC09-4913-810A-34873AE42DBE}" type="presParOf" srcId="{BC52047B-8C61-40B9-B208-3F8F94C7D0D2}" destId="{9128DEAA-BD8F-4EB9-BD69-B416716458AC}" srcOrd="2" destOrd="0" presId="urn:microsoft.com/office/officeart/2018/5/layout/IconCircleLabelList"/>
    <dgm:cxn modelId="{03444207-3B2B-404C-AB73-A5A200CA4A30}" type="presParOf" srcId="{BC52047B-8C61-40B9-B208-3F8F94C7D0D2}" destId="{36CC3254-7C60-4F5E-91FD-7F276679A77A}" srcOrd="3" destOrd="0" presId="urn:microsoft.com/office/officeart/2018/5/layout/IconCircleLabelList"/>
    <dgm:cxn modelId="{71AE2DE1-1A8F-4446-A15D-AFA3D43F56A2}" type="presParOf" srcId="{E5E574A5-FFF6-47CF-BE26-3C2D03B6FB60}" destId="{925D95B1-BA76-44F4-B9E1-64601D661494}" srcOrd="1" destOrd="0" presId="urn:microsoft.com/office/officeart/2018/5/layout/IconCircleLabelList"/>
    <dgm:cxn modelId="{87667953-B2B1-4225-BAC1-B3890698B487}" type="presParOf" srcId="{E5E574A5-FFF6-47CF-BE26-3C2D03B6FB60}" destId="{4DC51FF5-2976-4273-9561-CBDCABC39E94}" srcOrd="2" destOrd="0" presId="urn:microsoft.com/office/officeart/2018/5/layout/IconCircleLabelList"/>
    <dgm:cxn modelId="{E529124D-A82B-4F20-8A0F-9B0EB5B12EDD}" type="presParOf" srcId="{4DC51FF5-2976-4273-9561-CBDCABC39E94}" destId="{0E165DB0-0FC6-46B7-AA01-9A7622E8CE4E}" srcOrd="0" destOrd="0" presId="urn:microsoft.com/office/officeart/2018/5/layout/IconCircleLabelList"/>
    <dgm:cxn modelId="{7AD7E3A1-662C-41DB-BBC3-795065865934}" type="presParOf" srcId="{4DC51FF5-2976-4273-9561-CBDCABC39E94}" destId="{58529A56-49B9-45A3-A9F8-5A4AF4AA1CE3}" srcOrd="1" destOrd="0" presId="urn:microsoft.com/office/officeart/2018/5/layout/IconCircleLabelList"/>
    <dgm:cxn modelId="{9884141A-C276-4ABE-AD03-7C4CCA2DB36B}" type="presParOf" srcId="{4DC51FF5-2976-4273-9561-CBDCABC39E94}" destId="{498E7E0E-AFEB-488C-B2A4-EA40F8D300C6}" srcOrd="2" destOrd="0" presId="urn:microsoft.com/office/officeart/2018/5/layout/IconCircleLabelList"/>
    <dgm:cxn modelId="{AAF34841-F58C-4A5E-910C-89AD671DC8E5}" type="presParOf" srcId="{4DC51FF5-2976-4273-9561-CBDCABC39E94}" destId="{07269B89-A2FF-4E7F-B7DD-1514A2B1B8DB}" srcOrd="3" destOrd="0" presId="urn:microsoft.com/office/officeart/2018/5/layout/IconCircleLabelList"/>
    <dgm:cxn modelId="{957885D2-FC68-4173-A265-AFBB6F9D73F0}" type="presParOf" srcId="{E5E574A5-FFF6-47CF-BE26-3C2D03B6FB60}" destId="{2B630696-DA03-4DCA-A8CF-692F57C0A21C}" srcOrd="3" destOrd="0" presId="urn:microsoft.com/office/officeart/2018/5/layout/IconCircleLabelList"/>
    <dgm:cxn modelId="{CD4F9C36-CE33-4CFF-94BE-E8B008530240}" type="presParOf" srcId="{E5E574A5-FFF6-47CF-BE26-3C2D03B6FB60}" destId="{E826E686-4514-4D3F-8FC7-CD721EE5722F}" srcOrd="4" destOrd="0" presId="urn:microsoft.com/office/officeart/2018/5/layout/IconCircleLabelList"/>
    <dgm:cxn modelId="{85C4540D-07D1-4605-A034-C3F45D3BEE66}" type="presParOf" srcId="{E826E686-4514-4D3F-8FC7-CD721EE5722F}" destId="{964224BD-DA31-4AE3-B19B-B934437273B5}" srcOrd="0" destOrd="0" presId="urn:microsoft.com/office/officeart/2018/5/layout/IconCircleLabelList"/>
    <dgm:cxn modelId="{D9DF4FA3-5D1E-4905-9FAD-83F8BABF33B5}" type="presParOf" srcId="{E826E686-4514-4D3F-8FC7-CD721EE5722F}" destId="{6760CB93-C700-4E0F-ABD6-18B21C34E7D7}" srcOrd="1" destOrd="0" presId="urn:microsoft.com/office/officeart/2018/5/layout/IconCircleLabelList"/>
    <dgm:cxn modelId="{7C36F6FF-F63C-43E5-BB37-48A4DE3605A1}" type="presParOf" srcId="{E826E686-4514-4D3F-8FC7-CD721EE5722F}" destId="{92FE92E5-B532-4FE4-9A89-A9B6A029F16D}" srcOrd="2" destOrd="0" presId="urn:microsoft.com/office/officeart/2018/5/layout/IconCircleLabelList"/>
    <dgm:cxn modelId="{37D5FA50-0E24-4658-B597-A44BC27DB1AE}" type="presParOf" srcId="{E826E686-4514-4D3F-8FC7-CD721EE5722F}" destId="{90E19222-19E8-4C54-8A6F-D570E14902D0}" srcOrd="3" destOrd="0" presId="urn:microsoft.com/office/officeart/2018/5/layout/IconCircleLabelList"/>
    <dgm:cxn modelId="{162C8245-2F21-4B09-BD8D-788265A8F6DC}" type="presParOf" srcId="{E5E574A5-FFF6-47CF-BE26-3C2D03B6FB60}" destId="{4A105573-A2D2-4BE6-BF11-44208F99C0D1}" srcOrd="5" destOrd="0" presId="urn:microsoft.com/office/officeart/2018/5/layout/IconCircleLabelList"/>
    <dgm:cxn modelId="{FE1FF99C-55A5-4341-8C6C-624AFD107876}" type="presParOf" srcId="{E5E574A5-FFF6-47CF-BE26-3C2D03B6FB60}" destId="{6267439E-4EED-49C5-A3A7-9FC6D867D316}" srcOrd="6" destOrd="0" presId="urn:microsoft.com/office/officeart/2018/5/layout/IconCircleLabelList"/>
    <dgm:cxn modelId="{28A6FE23-2447-4639-A012-BD6BAAADDE24}" type="presParOf" srcId="{6267439E-4EED-49C5-A3A7-9FC6D867D316}" destId="{78E6A270-D7E2-4883-A512-AFA8A3E0A393}" srcOrd="0" destOrd="0" presId="urn:microsoft.com/office/officeart/2018/5/layout/IconCircleLabelList"/>
    <dgm:cxn modelId="{47B5C72A-5896-4A44-A458-38F51ECED3C6}" type="presParOf" srcId="{6267439E-4EED-49C5-A3A7-9FC6D867D316}" destId="{E43B9486-1A2C-4B66-B2F7-C183DA63F04A}" srcOrd="1" destOrd="0" presId="urn:microsoft.com/office/officeart/2018/5/layout/IconCircleLabelList"/>
    <dgm:cxn modelId="{75193B73-E352-4A79-872A-28F5B19F6A60}" type="presParOf" srcId="{6267439E-4EED-49C5-A3A7-9FC6D867D316}" destId="{CBAC60BC-A415-44C8-AF2B-C17E86D754EF}" srcOrd="2" destOrd="0" presId="urn:microsoft.com/office/officeart/2018/5/layout/IconCircleLabelList"/>
    <dgm:cxn modelId="{98E89BAB-A5E7-4E1D-BA56-5BFC8C65C154}" type="presParOf" srcId="{6267439E-4EED-49C5-A3A7-9FC6D867D316}" destId="{201F7CB0-DF1C-4715-B05E-CB4824F064EB}"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99306-4A15-4A4A-A791-595EAEA1E266}">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C7539-6EEC-4582-812D-D306BC5612D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C3254-7C60-4F5E-91FD-7F276679A77A}">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Touch the Kiosk Check-In Option</a:t>
          </a:r>
        </a:p>
      </dsp:txBody>
      <dsp:txXfrm>
        <a:off x="100682" y="2684598"/>
        <a:ext cx="2370489" cy="720000"/>
      </dsp:txXfrm>
    </dsp:sp>
    <dsp:sp modelId="{0E165DB0-0FC6-46B7-AA01-9A7622E8CE4E}">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29A56-49B9-45A3-A9F8-5A4AF4AA1CE3}">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69B89-A2FF-4E7F-B7DD-1514A2B1B8D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Authenticate</a:t>
          </a:r>
        </a:p>
      </dsp:txBody>
      <dsp:txXfrm>
        <a:off x="2886007" y="2684598"/>
        <a:ext cx="2370489" cy="720000"/>
      </dsp:txXfrm>
    </dsp:sp>
    <dsp:sp modelId="{964224BD-DA31-4AE3-B19B-B934437273B5}">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0CB93-C700-4E0F-ABD6-18B21C34E7D7}">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19222-19E8-4C54-8A6F-D570E14902D0}">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Check In</a:t>
          </a:r>
        </a:p>
      </dsp:txBody>
      <dsp:txXfrm>
        <a:off x="5671332" y="2684598"/>
        <a:ext cx="2370489" cy="720000"/>
      </dsp:txXfrm>
    </dsp:sp>
    <dsp:sp modelId="{78E6A270-D7E2-4883-A512-AFA8A3E0A393}">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B9486-1A2C-4B66-B2F7-C183DA63F04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1F7CB0-DF1C-4715-B05E-CB4824F064EB}">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Have a Seat in Waiting Room</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B768C-02CD-4883-B568-A70FCB77DF68}" type="datetimeFigureOut">
              <a:rPr lang="en-US" smtClean="0"/>
              <a:t>6/27/2021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C64E1-E7C5-479D-900E-F7B35CC3DD75}" type="slidenum">
              <a:rPr lang="en-US" smtClean="0"/>
              <a:t>‹#›</a:t>
            </a:fld>
            <a:endParaRPr lang="en-US" dirty="0"/>
          </a:p>
        </p:txBody>
      </p:sp>
    </p:spTree>
    <p:extLst>
      <p:ext uri="{BB962C8B-B14F-4D97-AF65-F5344CB8AC3E}">
        <p14:creationId xmlns:p14="http://schemas.microsoft.com/office/powerpoint/2010/main" val="1794609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VPS@va.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VPS@va.gov"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6D1DB6-E8B0-4829-AF88-2A4DC3203EF2}"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6265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11</a:t>
            </a:fld>
            <a:endParaRPr lang="en-US" dirty="0"/>
          </a:p>
        </p:txBody>
      </p:sp>
    </p:spTree>
    <p:extLst>
      <p:ext uri="{BB962C8B-B14F-4D97-AF65-F5344CB8AC3E}">
        <p14:creationId xmlns:p14="http://schemas.microsoft.com/office/powerpoint/2010/main" val="1597750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12</a:t>
            </a:fld>
            <a:endParaRPr lang="en-US" dirty="0"/>
          </a:p>
        </p:txBody>
      </p:sp>
    </p:spTree>
    <p:extLst>
      <p:ext uri="{BB962C8B-B14F-4D97-AF65-F5344CB8AC3E}">
        <p14:creationId xmlns:p14="http://schemas.microsoft.com/office/powerpoint/2010/main" val="254970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the Veteran</a:t>
            </a:r>
            <a:r>
              <a:rPr lang="en-US" baseline="0" dirty="0"/>
              <a:t> is in </a:t>
            </a: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13</a:t>
            </a:fld>
            <a:endParaRPr lang="en-US" dirty="0"/>
          </a:p>
        </p:txBody>
      </p:sp>
    </p:spTree>
    <p:extLst>
      <p:ext uri="{BB962C8B-B14F-4D97-AF65-F5344CB8AC3E}">
        <p14:creationId xmlns:p14="http://schemas.microsoft.com/office/powerpoint/2010/main" val="4004917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Veteran confirms Insurance information that is currently  in VistA if applicable.</a:t>
            </a:r>
          </a:p>
          <a:p>
            <a:r>
              <a:rPr lang="en-US" dirty="0"/>
              <a:t>The next screen asks</a:t>
            </a:r>
            <a:r>
              <a:rPr lang="en-US" baseline="0" dirty="0"/>
              <a:t> the patient if s/he has additional insurance information.</a:t>
            </a:r>
          </a:p>
          <a:p>
            <a:endParaRPr lang="en-US" dirty="0"/>
          </a:p>
        </p:txBody>
      </p:sp>
      <p:sp>
        <p:nvSpPr>
          <p:cNvPr id="4" name="Slide Number Placeholder 3"/>
          <p:cNvSpPr>
            <a:spLocks noGrp="1"/>
          </p:cNvSpPr>
          <p:nvPr>
            <p:ph type="sldNum" sz="quarter" idx="10"/>
          </p:nvPr>
        </p:nvSpPr>
        <p:spPr/>
        <p:txBody>
          <a:bodyPr/>
          <a:lstStyle/>
          <a:p>
            <a:fld id="{4B80E780-4DF6-4092-9033-AD558343F263}" type="slidenum">
              <a:rPr lang="en-US" smtClean="0"/>
              <a:t>14</a:t>
            </a:fld>
            <a:endParaRPr lang="en-US" dirty="0"/>
          </a:p>
        </p:txBody>
      </p:sp>
    </p:spTree>
    <p:extLst>
      <p:ext uri="{BB962C8B-B14F-4D97-AF65-F5344CB8AC3E}">
        <p14:creationId xmlns:p14="http://schemas.microsoft.com/office/powerpoint/2010/main" val="31590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15</a:t>
            </a:fld>
            <a:endParaRPr lang="en-US" dirty="0"/>
          </a:p>
        </p:txBody>
      </p:sp>
    </p:spTree>
    <p:extLst>
      <p:ext uri="{BB962C8B-B14F-4D97-AF65-F5344CB8AC3E}">
        <p14:creationId xmlns:p14="http://schemas.microsoft.com/office/powerpoint/2010/main" val="663057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16</a:t>
            </a:fld>
            <a:endParaRPr lang="en-US" dirty="0"/>
          </a:p>
        </p:txBody>
      </p:sp>
    </p:spTree>
    <p:extLst>
      <p:ext uri="{BB962C8B-B14F-4D97-AF65-F5344CB8AC3E}">
        <p14:creationId xmlns:p14="http://schemas.microsoft.com/office/powerpoint/2010/main" val="63819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17</a:t>
            </a:fld>
            <a:endParaRPr lang="en-US" dirty="0"/>
          </a:p>
        </p:txBody>
      </p:sp>
    </p:spTree>
    <p:extLst>
      <p:ext uri="{BB962C8B-B14F-4D97-AF65-F5344CB8AC3E}">
        <p14:creationId xmlns:p14="http://schemas.microsoft.com/office/powerpoint/2010/main" val="2249315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By</a:t>
            </a:r>
            <a:r>
              <a:rPr lang="en-US" b="1" baseline="0" dirty="0"/>
              <a:t> the patient selecting the button, “I want to do more” another screen appears giving the patient a list of options for the patient to select what to do next.</a:t>
            </a:r>
            <a:endParaRPr lang="en-US" b="1"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18</a:t>
            </a:fld>
            <a:endParaRPr lang="en-US" dirty="0"/>
          </a:p>
        </p:txBody>
      </p:sp>
    </p:spTree>
    <p:extLst>
      <p:ext uri="{BB962C8B-B14F-4D97-AF65-F5344CB8AC3E}">
        <p14:creationId xmlns:p14="http://schemas.microsoft.com/office/powerpoint/2010/main" val="279278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a:t>
            </a:r>
            <a:r>
              <a:rPr lang="en-US" baseline="0" dirty="0"/>
              <a:t> example of what can be selected is the “view future appointments” Option.  Above are three screens that show what occurs when the patient makes the selection. </a:t>
            </a: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19</a:t>
            </a:fld>
            <a:endParaRPr lang="en-US" dirty="0"/>
          </a:p>
        </p:txBody>
      </p:sp>
    </p:spTree>
    <p:extLst>
      <p:ext uri="{BB962C8B-B14F-4D97-AF65-F5344CB8AC3E}">
        <p14:creationId xmlns:p14="http://schemas.microsoft.com/office/powerpoint/2010/main" val="1785584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 hard stop will occur when the Veteran has ANY changes to their insurance, They will be asked to see a MSA to finish their check-in process.</a:t>
            </a:r>
          </a:p>
          <a:p>
            <a:endParaRPr lang="en-US" i="1" dirty="0"/>
          </a:p>
          <a:p>
            <a:r>
              <a:rPr lang="en-US" i="1" dirty="0"/>
              <a:t>As an MSA you will Manually Check them in and record their insurance changes using ICB.</a:t>
            </a:r>
          </a:p>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20</a:t>
            </a:fld>
            <a:endParaRPr lang="en-US" dirty="0"/>
          </a:p>
        </p:txBody>
      </p:sp>
    </p:spTree>
    <p:extLst>
      <p:ext uri="{BB962C8B-B14F-4D97-AF65-F5344CB8AC3E}">
        <p14:creationId xmlns:p14="http://schemas.microsoft.com/office/powerpoint/2010/main" val="2752405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marL="0" marR="0" lvl="0" indent="0" algn="l" defTabSz="914262" rtl="0" eaLnBrk="1" fontAlgn="auto" latinLnBrk="0" hangingPunct="1">
              <a:lnSpc>
                <a:spcPct val="100000"/>
              </a:lnSpc>
              <a:spcBef>
                <a:spcPts val="0"/>
              </a:spcBef>
              <a:spcAft>
                <a:spcPts val="0"/>
              </a:spcAft>
              <a:buClrTx/>
              <a:buSzTx/>
              <a:buFontTx/>
              <a:buNone/>
              <a:tabLst/>
              <a:defRPr/>
            </a:pPr>
            <a:r>
              <a:rPr lang="en-US" sz="1200" dirty="0"/>
              <a:t>This PPT is informational and for more in depth training contact </a:t>
            </a:r>
            <a:r>
              <a:rPr lang="en-US" sz="1200" u="sng" dirty="0">
                <a:hlinkClick r:id="rId3"/>
              </a:rPr>
              <a:t>VPS@va.gov</a:t>
            </a:r>
            <a:r>
              <a:rPr lang="en-US" sz="1200" dirty="0"/>
              <a:t> or contact your local VetLink Kiosk POC.</a:t>
            </a:r>
          </a:p>
          <a:p>
            <a:pPr defTabSz="914262">
              <a:defRPr/>
            </a:pPr>
            <a:endParaRPr lang="en-US" i="0"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2</a:t>
            </a:fld>
            <a:endParaRPr lang="en-US" dirty="0"/>
          </a:p>
        </p:txBody>
      </p:sp>
    </p:spTree>
    <p:extLst>
      <p:ext uri="{BB962C8B-B14F-4D97-AF65-F5344CB8AC3E}">
        <p14:creationId xmlns:p14="http://schemas.microsoft.com/office/powerpoint/2010/main" val="3213410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 hard stop will occur when the Veteran has ANY changes to their insurance, They will be asked to see a MSA to complete their check-in process.</a:t>
            </a:r>
          </a:p>
          <a:p>
            <a:endParaRPr lang="en-US" i="1" dirty="0"/>
          </a:p>
          <a:p>
            <a:r>
              <a:rPr lang="en-US" i="1" dirty="0"/>
              <a:t>As an MSA you will Manually Check them in and record their insurance changes using ICB.</a:t>
            </a:r>
          </a:p>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21</a:t>
            </a:fld>
            <a:endParaRPr lang="en-US" dirty="0"/>
          </a:p>
        </p:txBody>
      </p:sp>
    </p:spTree>
    <p:extLst>
      <p:ext uri="{BB962C8B-B14F-4D97-AF65-F5344CB8AC3E}">
        <p14:creationId xmlns:p14="http://schemas.microsoft.com/office/powerpoint/2010/main" val="327881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PPT is informational and for more in depth training contact </a:t>
            </a:r>
            <a:r>
              <a:rPr lang="en-US" sz="1200" u="sng" dirty="0">
                <a:hlinkClick r:id="rId3"/>
              </a:rPr>
              <a:t>VPS@va.gov</a:t>
            </a:r>
            <a:r>
              <a:rPr lang="en-US" sz="1200" dirty="0"/>
              <a:t> or contact your local VetLink Kiosk POC.</a:t>
            </a:r>
          </a:p>
          <a:p>
            <a:endParaRPr lang="en-US" dirty="0"/>
          </a:p>
        </p:txBody>
      </p:sp>
      <p:sp>
        <p:nvSpPr>
          <p:cNvPr id="4" name="Slide Number Placeholder 3"/>
          <p:cNvSpPr>
            <a:spLocks noGrp="1"/>
          </p:cNvSpPr>
          <p:nvPr>
            <p:ph type="sldNum" sz="quarter" idx="10"/>
          </p:nvPr>
        </p:nvSpPr>
        <p:spPr/>
        <p:txBody>
          <a:bodyPr/>
          <a:lstStyle/>
          <a:p>
            <a:fld id="{515F0AFF-A2B3-4582-B77C-AD590E59A25C}" type="slidenum">
              <a:rPr lang="en-US" smtClean="0"/>
              <a:t>23</a:t>
            </a:fld>
            <a:endParaRPr lang="en-US" dirty="0"/>
          </a:p>
        </p:txBody>
      </p:sp>
    </p:spTree>
    <p:extLst>
      <p:ext uri="{BB962C8B-B14F-4D97-AF65-F5344CB8AC3E}">
        <p14:creationId xmlns:p14="http://schemas.microsoft.com/office/powerpoint/2010/main" val="74703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Appointment schedulers and managers support the VetLink kiosks as VetLink associates. The VetLink associate plays an essential role in managing patient information and coordinating the flow of the patient’s visit.  Associates act as the liaison between Veterans and the medical staff that serve them.  Associates work closely with Veterans to maintain and update their demographic and insurance data, ensuring accuracy and availability of the most current information.  In the event a Veteran does not check in using a kiosk, the associate uses VetLink to manually check in the Veteran.  Associates are key in ensuring the highest quality patient care.</a:t>
            </a:r>
          </a:p>
          <a:p>
            <a:endParaRPr lang="en-US" dirty="0"/>
          </a:p>
          <a:p>
            <a:r>
              <a:rPr lang="en-US" dirty="0"/>
              <a:t>In addition to the associates who work within clinics, this system role covers materials for users who work with the admin patient queue for the optional workflows, including beneficiary travel, release of information and non-integrated patient queuing. As associates, these users may move Veterans through the queuing process and access patient information.</a:t>
            </a:r>
          </a:p>
        </p:txBody>
      </p:sp>
      <p:sp>
        <p:nvSpPr>
          <p:cNvPr id="4" name="Slide Number Placeholder 3"/>
          <p:cNvSpPr>
            <a:spLocks noGrp="1"/>
          </p:cNvSpPr>
          <p:nvPr>
            <p:ph type="sldNum" sz="quarter" idx="10"/>
          </p:nvPr>
        </p:nvSpPr>
        <p:spPr/>
        <p:txBody>
          <a:bodyPr/>
          <a:lstStyle/>
          <a:p>
            <a:fld id="{515F0AFF-A2B3-4582-B77C-AD590E59A25C}" type="slidenum">
              <a:rPr lang="en-US" smtClean="0"/>
              <a:t>24</a:t>
            </a:fld>
            <a:endParaRPr lang="en-US" dirty="0"/>
          </a:p>
        </p:txBody>
      </p:sp>
    </p:spTree>
    <p:extLst>
      <p:ext uri="{BB962C8B-B14F-4D97-AF65-F5344CB8AC3E}">
        <p14:creationId xmlns:p14="http://schemas.microsoft.com/office/powerpoint/2010/main" val="101516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Access</a:t>
            </a:r>
            <a:r>
              <a:rPr lang="en-US" baseline="0" dirty="0"/>
              <a:t> to this site and portal is reviewed, approved, and set-up by the local VetLink Kiosk POC or site lead.  </a:t>
            </a:r>
            <a:r>
              <a:rPr lang="en-US" dirty="0"/>
              <a:t>Each VA Healthcare site has its own URL to access the application.  Please check with your local VetLink Kiosk point of contact for further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list of the facility Vetlink/Kiosk Points</a:t>
            </a:r>
            <a:r>
              <a:rPr lang="en-US" baseline="0" dirty="0"/>
              <a:t> of Contact across the country </a:t>
            </a:r>
            <a:r>
              <a:rPr lang="en-US" dirty="0"/>
              <a:t>can be found at this link: https://www.vapulse.net/docs/DOC-17370 </a:t>
            </a:r>
          </a:p>
        </p:txBody>
      </p:sp>
      <p:sp>
        <p:nvSpPr>
          <p:cNvPr id="4" name="Slide Number Placeholder 3"/>
          <p:cNvSpPr>
            <a:spLocks noGrp="1"/>
          </p:cNvSpPr>
          <p:nvPr>
            <p:ph type="sldNum" sz="quarter" idx="10"/>
          </p:nvPr>
        </p:nvSpPr>
        <p:spPr/>
        <p:txBody>
          <a:bodyPr/>
          <a:lstStyle/>
          <a:p>
            <a:fld id="{515F0AFF-A2B3-4582-B77C-AD590E59A25C}" type="slidenum">
              <a:rPr lang="en-US" smtClean="0"/>
              <a:t>25</a:t>
            </a:fld>
            <a:endParaRPr lang="en-US" dirty="0"/>
          </a:p>
        </p:txBody>
      </p:sp>
    </p:spTree>
    <p:extLst>
      <p:ext uri="{BB962C8B-B14F-4D97-AF65-F5344CB8AC3E}">
        <p14:creationId xmlns:p14="http://schemas.microsoft.com/office/powerpoint/2010/main" val="914536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Above is the patient queue that allows the scheduler to follow the patient’s flow.  This is what the patient queue would look like in VetLink.</a:t>
            </a:r>
            <a:r>
              <a:rPr lang="en-US" baseline="0" dirty="0"/>
              <a:t>  For the patient to be viewable on this queue, the patient would either check-in themselves via the kiosk associated with a particular clinic or the scheduler can manually check the patient into VetLink at the scheduler’s desktop.</a:t>
            </a:r>
            <a:endParaRPr lang="en-US" dirty="0"/>
          </a:p>
        </p:txBody>
      </p:sp>
      <p:sp>
        <p:nvSpPr>
          <p:cNvPr id="4" name="Slide Number Placeholder 3"/>
          <p:cNvSpPr>
            <a:spLocks noGrp="1"/>
          </p:cNvSpPr>
          <p:nvPr>
            <p:ph type="sldNum" sz="quarter" idx="10"/>
          </p:nvPr>
        </p:nvSpPr>
        <p:spPr/>
        <p:txBody>
          <a:bodyPr/>
          <a:lstStyle/>
          <a:p>
            <a:fld id="{515F0AFF-A2B3-4582-B77C-AD590E59A25C}" type="slidenum">
              <a:rPr lang="en-US" smtClean="0"/>
              <a:t>26</a:t>
            </a:fld>
            <a:endParaRPr lang="en-US" dirty="0"/>
          </a:p>
        </p:txBody>
      </p:sp>
    </p:spTree>
    <p:extLst>
      <p:ext uri="{BB962C8B-B14F-4D97-AF65-F5344CB8AC3E}">
        <p14:creationId xmlns:p14="http://schemas.microsoft.com/office/powerpoint/2010/main" val="2762080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marL="889986" lvl="1" indent="-444993">
              <a:buClr>
                <a:srgbClr val="E9292F"/>
              </a:buClr>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93020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r>
              <a:rPr lang="en-US" dirty="0"/>
              <a:t>Closer look from previous slide graphic – first</a:t>
            </a:r>
            <a:r>
              <a:rPr lang="en-US" baseline="0" dirty="0"/>
              <a:t> three columns from left to right of screen</a:t>
            </a: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390825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normAutofit fontScale="92500" lnSpcReduction="20000"/>
          </a:bodyPr>
          <a:lstStyle/>
          <a:p>
            <a:pPr defTabSz="889986">
              <a:defRPr/>
            </a:pPr>
            <a:r>
              <a:rPr lang="en-US" dirty="0"/>
              <a:t>Review</a:t>
            </a:r>
            <a:r>
              <a:rPr lang="en-US" baseline="0" dirty="0"/>
              <a:t> content of slide with the learner.  Emphasize that the check mark means the patient has checked into the appointment.</a:t>
            </a:r>
          </a:p>
          <a:p>
            <a:pPr defTabSz="889986">
              <a:defRPr/>
            </a:pPr>
            <a:endParaRPr lang="en-US" baseline="0" dirty="0"/>
          </a:p>
          <a:p>
            <a:pPr marL="290513" lvl="0" indent="-290513" defTabSz="914400">
              <a:buFont typeface="+mj-lt"/>
              <a:buAutoNum type="arabicPeriod" startAt="4"/>
              <a:defRPr/>
            </a:pPr>
            <a:r>
              <a:rPr lang="en-US" sz="2000" dirty="0"/>
              <a:t>List of today’s </a:t>
            </a:r>
            <a:r>
              <a:rPr lang="en-US" sz="2000" b="1" dirty="0"/>
              <a:t>appointments</a:t>
            </a:r>
            <a:r>
              <a:rPr lang="en-US" sz="2000" dirty="0"/>
              <a:t> for each Veteran in patient queue:</a:t>
            </a:r>
          </a:p>
          <a:p>
            <a:pPr marL="566738" lvl="1" indent="-276225" defTabSz="914400">
              <a:buFont typeface="Arial" pitchFamily="34" charset="0"/>
              <a:buChar char="•"/>
              <a:defRPr/>
            </a:pPr>
            <a:r>
              <a:rPr lang="en-US" sz="2000" b="1" i="1" dirty="0">
                <a:solidFill>
                  <a:srgbClr val="008000"/>
                </a:solidFill>
              </a:rPr>
              <a:t>BOLD GREEN CHECK MARK</a:t>
            </a:r>
            <a:r>
              <a:rPr lang="en-US" sz="2000" dirty="0"/>
              <a:t>—Veteran has successfully checked in for appointment using VetLink</a:t>
            </a:r>
          </a:p>
          <a:p>
            <a:pPr marL="566738" lvl="1" indent="-276225" defTabSz="914400">
              <a:buFont typeface="Arial" pitchFamily="34" charset="0"/>
              <a:buChar char="•"/>
              <a:defRPr/>
            </a:pPr>
            <a:r>
              <a:rPr lang="en-US" sz="2000" dirty="0"/>
              <a:t>UNEMPHASIZED BLACK TEXT–Veteran has not yet checked in for that particular appointment time during this kiosk sessions - it just means they didn't check in for that appt at this kiosk activity.  e.g. if they have an 0800 and 1000 but checked inf or the 0800 earlier, the appt check-in for the 1000 would show the 1000 as the green/bold/checkmark</a:t>
            </a:r>
          </a:p>
          <a:p>
            <a:pPr defTabSz="889986">
              <a:defRPr/>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78420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defTabSz="889986">
              <a:defRPr/>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54888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0783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defTabSz="914262">
              <a:defRPr/>
            </a:pPr>
            <a:r>
              <a:rPr lang="en-US" i="0" dirty="0"/>
              <a:t>Please</a:t>
            </a:r>
            <a:r>
              <a:rPr lang="en-US" i="0" baseline="0" dirty="0"/>
              <a:t> note, the options available through the kiosk may vary from facility to facility.  Please indicate what your facility is able to do with the kiosk functionality.  A review of the Kiosk Walkthrough Simulation is available on the Vetlink training site:  http://www.vetlinkassist.com/ </a:t>
            </a:r>
            <a:endParaRPr lang="en-US" i="0"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4</a:t>
            </a:fld>
            <a:endParaRPr lang="en-US" dirty="0"/>
          </a:p>
        </p:txBody>
      </p:sp>
    </p:spTree>
    <p:extLst>
      <p:ext uri="{BB962C8B-B14F-4D97-AF65-F5344CB8AC3E}">
        <p14:creationId xmlns:p14="http://schemas.microsoft.com/office/powerpoint/2010/main" val="289501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a:xfrm>
            <a:off x="255494" y="3943166"/>
            <a:ext cx="6373906" cy="5001059"/>
          </a:xfrm>
        </p:spPr>
        <p:txBody>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522153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a:xfrm>
            <a:off x="255494" y="3943166"/>
            <a:ext cx="6373906" cy="5001059"/>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Example of what to put in Memo section include but are not limited to:  Room number, pt readiness, annotations</a:t>
            </a:r>
            <a:r>
              <a:rPr lang="en-US" baseline="0" dirty="0"/>
              <a:t> about insurance</a:t>
            </a:r>
            <a:r>
              <a:rPr lang="en-US" dirty="0"/>
              <a:t>,</a:t>
            </a:r>
            <a:r>
              <a:rPr lang="en-US" baseline="0" dirty="0"/>
              <a:t> etc.  When the user clicks on the memo button, it allows the user to document notes in the “memo” section.  Remember no communication about the patients clinical treatment or health should be annotated in this area.</a:t>
            </a:r>
            <a:endParaRPr lang="en-US" dirty="0"/>
          </a:p>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178780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r>
              <a:rPr lang="en-US" b="0" kern="1200" baseline="0" dirty="0">
                <a:solidFill>
                  <a:schemeClr val="tx1"/>
                </a:solidFill>
                <a:effectLst/>
                <a:latin typeface="+mn-lt"/>
                <a:ea typeface="+mn-ea"/>
                <a:cs typeface="+mn-cs"/>
              </a:rPr>
              <a:t>Trainer will review the information on the slide wit the learner.  The method described is when the scheduler uses the Lookup Patient Information to retrieve patient info and start the check-in process.  The top and bottom pictures directly beside the write up are examples of what the scheduler will see.  The picture to the top far right is the a different why of accessing the patient information using the Patient Queue. You can also use the patient look up in the Patient Queue. </a:t>
            </a:r>
          </a:p>
        </p:txBody>
      </p:sp>
      <p:sp>
        <p:nvSpPr>
          <p:cNvPr id="4" name="Slide Number Placeholder 3"/>
          <p:cNvSpPr>
            <a:spLocks noGrp="1"/>
          </p:cNvSpPr>
          <p:nvPr>
            <p:ph type="sldNum" sz="quarter" idx="10"/>
          </p:nvPr>
        </p:nvSpPr>
        <p:spPr/>
        <p:txBody>
          <a:bodyPr/>
          <a:lstStyle/>
          <a:p>
            <a:fld id="{75353922-9135-41A5-806E-0F061A2CC6E6}" type="slidenum">
              <a:rPr lang="en-US" smtClean="0"/>
              <a:pPr/>
              <a:t>34</a:t>
            </a:fld>
            <a:endParaRPr lang="en-US" dirty="0"/>
          </a:p>
        </p:txBody>
      </p:sp>
    </p:spTree>
    <p:extLst>
      <p:ext uri="{BB962C8B-B14F-4D97-AF65-F5344CB8AC3E}">
        <p14:creationId xmlns:p14="http://schemas.microsoft.com/office/powerpoint/2010/main" val="3016224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pPr marL="0" indent="0">
              <a:buNone/>
            </a:pPr>
            <a:r>
              <a:rPr lang="en-US" sz="1900" b="1" dirty="0"/>
              <a:t>Pre-Registration</a:t>
            </a:r>
          </a:p>
          <a:p>
            <a:pPr marL="566738" lvl="2" indent="-223838">
              <a:buFont typeface="Arial" pitchFamily="34" charset="0"/>
              <a:buChar char="•"/>
            </a:pPr>
            <a:r>
              <a:rPr lang="en-US" dirty="0"/>
              <a:t>Verify Full Name</a:t>
            </a:r>
          </a:p>
          <a:p>
            <a:pPr marL="566738" lvl="2" indent="-223838">
              <a:buFont typeface="Arial" pitchFamily="34" charset="0"/>
              <a:buChar char="•"/>
            </a:pPr>
            <a:r>
              <a:rPr lang="en-US" dirty="0"/>
              <a:t>Verify DOB</a:t>
            </a:r>
          </a:p>
          <a:p>
            <a:pPr marL="566738" lvl="2" indent="-223838">
              <a:buFont typeface="Arial" pitchFamily="34" charset="0"/>
              <a:buChar char="•"/>
            </a:pPr>
            <a:r>
              <a:rPr lang="en-US" dirty="0"/>
              <a:t>Verify Address</a:t>
            </a:r>
          </a:p>
          <a:p>
            <a:pPr marL="566738" lvl="2" indent="-223838">
              <a:buFont typeface="Arial" pitchFamily="34" charset="0"/>
              <a:buChar char="•"/>
            </a:pPr>
            <a:r>
              <a:rPr lang="en-US" dirty="0"/>
              <a:t>Verify Phone #</a:t>
            </a:r>
          </a:p>
          <a:p>
            <a:pPr marL="566738" lvl="2" indent="-223838">
              <a:buFont typeface="Arial" pitchFamily="34" charset="0"/>
              <a:buChar char="•"/>
            </a:pPr>
            <a:r>
              <a:rPr lang="en-US" dirty="0">
                <a:solidFill>
                  <a:srgbClr val="FF0000"/>
                </a:solidFill>
              </a:rPr>
              <a:t>Verify Email</a:t>
            </a:r>
          </a:p>
          <a:p>
            <a:pPr marL="566738" lvl="2" indent="-223838">
              <a:buFont typeface="Arial" pitchFamily="34" charset="0"/>
              <a:buChar char="•"/>
            </a:pPr>
            <a:r>
              <a:rPr lang="en-US" dirty="0"/>
              <a:t>Verify Next of Kin</a:t>
            </a:r>
          </a:p>
          <a:p>
            <a:pPr marL="566738" lvl="2" indent="-223838">
              <a:buFont typeface="Arial" pitchFamily="34" charset="0"/>
              <a:buChar char="•"/>
            </a:pPr>
            <a:r>
              <a:rPr lang="en-US" dirty="0"/>
              <a:t>Verify Insurance</a:t>
            </a:r>
            <a:br>
              <a:rPr lang="en-US" dirty="0"/>
            </a:br>
            <a:endParaRPr lang="en-US" dirty="0"/>
          </a:p>
          <a:p>
            <a:endParaRPr lang="en-US"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353922-9135-41A5-806E-0F061A2CC6E6}" type="slidenum">
              <a:rPr lang="en-US" smtClean="0"/>
              <a:pPr/>
              <a:t>35</a:t>
            </a:fld>
            <a:endParaRPr lang="en-US" dirty="0"/>
          </a:p>
        </p:txBody>
      </p:sp>
    </p:spTree>
    <p:extLst>
      <p:ext uri="{BB962C8B-B14F-4D97-AF65-F5344CB8AC3E}">
        <p14:creationId xmlns:p14="http://schemas.microsoft.com/office/powerpoint/2010/main" val="3829825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endParaRPr lang="en-US"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353922-9135-41A5-806E-0F061A2CC6E6}" type="slidenum">
              <a:rPr lang="en-US" smtClean="0"/>
              <a:pPr/>
              <a:t>36</a:t>
            </a:fld>
            <a:endParaRPr lang="en-US" dirty="0"/>
          </a:p>
        </p:txBody>
      </p:sp>
    </p:spTree>
    <p:extLst>
      <p:ext uri="{BB962C8B-B14F-4D97-AF65-F5344CB8AC3E}">
        <p14:creationId xmlns:p14="http://schemas.microsoft.com/office/powerpoint/2010/main" val="2283475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pPr marL="290513" indent="-290513"/>
            <a:r>
              <a:rPr lang="en-US" sz="1200" b="1" dirty="0"/>
              <a:t>Check In Confirmed:</a:t>
            </a:r>
          </a:p>
          <a:p>
            <a:pPr marL="290513" indent="-290513"/>
            <a:r>
              <a:rPr lang="en-US" sz="1200" b="0" dirty="0"/>
              <a:t>Click on BOTH SCREENINGS and actual APPOINTMENT </a:t>
            </a:r>
          </a:p>
          <a:p>
            <a:pPr marL="290513" indent="-290513"/>
            <a:endParaRPr lang="en-US" b="0" dirty="0"/>
          </a:p>
          <a:p>
            <a:pPr marL="290513" indent="-290513"/>
            <a:r>
              <a:rPr lang="en-US" sz="1200" b="0" dirty="0"/>
              <a:t>Once checked in message appears in </a:t>
            </a:r>
            <a:r>
              <a:rPr lang="en-US" sz="1200" i="1" dirty="0">
                <a:solidFill>
                  <a:srgbClr val="008000"/>
                </a:solidFill>
              </a:rPr>
              <a:t>GREEN </a:t>
            </a:r>
            <a:r>
              <a:rPr lang="en-US" sz="1200" b="0" dirty="0"/>
              <a:t> indicating that patient has been checked in</a:t>
            </a:r>
            <a:endParaRPr lang="en-US" sz="1200" dirty="0"/>
          </a:p>
          <a:p>
            <a:pPr marL="290513" indent="-290513"/>
            <a:endParaRPr lang="en-US" b="0" dirty="0"/>
          </a:p>
          <a:p>
            <a:endParaRPr lang="en-US"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353922-9135-41A5-806E-0F061A2CC6E6}" type="slidenum">
              <a:rPr lang="en-US" smtClean="0"/>
              <a:pPr/>
              <a:t>37</a:t>
            </a:fld>
            <a:endParaRPr lang="en-US" dirty="0"/>
          </a:p>
        </p:txBody>
      </p:sp>
    </p:spTree>
    <p:extLst>
      <p:ext uri="{BB962C8B-B14F-4D97-AF65-F5344CB8AC3E}">
        <p14:creationId xmlns:p14="http://schemas.microsoft.com/office/powerpoint/2010/main" val="42416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An unscheduled appointment should not be made in the vetLink software.  The appointment should be made in VS GUI/VistA and then checked in using the VetLink software.</a:t>
            </a:r>
          </a:p>
          <a:p>
            <a:r>
              <a:rPr lang="en-US" sz="1200" dirty="0"/>
              <a:t>Follow clinic WALK IN and UNSCHEDULED process to make a same day appointment.  Below are the steps in VistA: </a:t>
            </a:r>
          </a:p>
          <a:p>
            <a:pPr>
              <a:lnSpc>
                <a:spcPct val="100000"/>
              </a:lnSpc>
            </a:pPr>
            <a:r>
              <a:rPr lang="en-US" sz="1200" i="1" dirty="0"/>
              <a:t>Remember - VS GUI needs a Request before an appointment can be scheduled</a:t>
            </a:r>
          </a:p>
          <a:p>
            <a:pPr marL="457200" indent="-457200">
              <a:lnSpc>
                <a:spcPct val="100000"/>
              </a:lnSpc>
              <a:buFont typeface="+mj-lt"/>
              <a:buAutoNum type="arabicPeriod"/>
            </a:pPr>
            <a:r>
              <a:rPr lang="en-US" sz="1200" dirty="0"/>
              <a:t>Search for the Patient</a:t>
            </a:r>
          </a:p>
          <a:p>
            <a:pPr marL="457200" indent="-457200">
              <a:lnSpc>
                <a:spcPct val="100000"/>
              </a:lnSpc>
              <a:buFont typeface="+mj-lt"/>
              <a:buAutoNum type="arabicPeriod"/>
            </a:pPr>
            <a:r>
              <a:rPr lang="en-US" sz="1200" dirty="0"/>
              <a:t>Create a new APPT request</a:t>
            </a:r>
          </a:p>
          <a:p>
            <a:pPr marL="457200" indent="-457200">
              <a:lnSpc>
                <a:spcPct val="100000"/>
              </a:lnSpc>
              <a:buFont typeface="+mj-lt"/>
              <a:buAutoNum type="arabicPeriod"/>
            </a:pPr>
            <a:endParaRPr lang="en-US" sz="1200" dirty="0"/>
          </a:p>
          <a:p>
            <a:pPr marL="0" indent="0">
              <a:lnSpc>
                <a:spcPct val="100000"/>
              </a:lnSpc>
              <a:buFont typeface="+mj-lt"/>
              <a:buNone/>
            </a:pPr>
            <a:r>
              <a:rPr lang="en-US" dirty="0"/>
              <a:t>*After the appt request in created, the system </a:t>
            </a:r>
            <a:r>
              <a:rPr lang="en-US" baseline="0" dirty="0"/>
              <a:t>will automatically take the scheduler to the check-in screen.  When that happens, the scheduler just selects “cancel” and goes back into VetLink to complete the check process. </a:t>
            </a:r>
            <a:endParaRPr lang="en-US" dirty="0"/>
          </a:p>
        </p:txBody>
      </p:sp>
      <p:sp>
        <p:nvSpPr>
          <p:cNvPr id="4" name="Slide Number Placeholder 3"/>
          <p:cNvSpPr>
            <a:spLocks noGrp="1"/>
          </p:cNvSpPr>
          <p:nvPr>
            <p:ph type="sldNum" sz="quarter" idx="10"/>
          </p:nvPr>
        </p:nvSpPr>
        <p:spPr/>
        <p:txBody>
          <a:bodyPr/>
          <a:lstStyle/>
          <a:p>
            <a:fld id="{515F0AFF-A2B3-4582-B77C-AD590E59A25C}" type="slidenum">
              <a:rPr lang="en-US" smtClean="0"/>
              <a:t>38</a:t>
            </a:fld>
            <a:endParaRPr lang="en-US" dirty="0"/>
          </a:p>
        </p:txBody>
      </p:sp>
    </p:spTree>
    <p:extLst>
      <p:ext uri="{BB962C8B-B14F-4D97-AF65-F5344CB8AC3E}">
        <p14:creationId xmlns:p14="http://schemas.microsoft.com/office/powerpoint/2010/main" val="522423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r>
              <a:rPr lang="en-US" b="0" kern="1200" baseline="0" dirty="0">
                <a:solidFill>
                  <a:schemeClr val="tx1"/>
                </a:solidFill>
                <a:effectLst/>
                <a:latin typeface="+mn-lt"/>
                <a:ea typeface="+mn-ea"/>
                <a:cs typeface="+mn-cs"/>
              </a:rPr>
              <a:t>Ideally this is cleared by staff ASAP, if not that then hourly, but definitely by COB...but I'd still put ASAP as there are immediate negative actions that can happen if say an 0800 appt doesn't get their info approved until 1630</a:t>
            </a:r>
          </a:p>
        </p:txBody>
      </p:sp>
      <p:sp>
        <p:nvSpPr>
          <p:cNvPr id="4" name="Slide Number Placeholder 3"/>
          <p:cNvSpPr>
            <a:spLocks noGrp="1"/>
          </p:cNvSpPr>
          <p:nvPr>
            <p:ph type="sldNum" sz="quarter" idx="10"/>
          </p:nvPr>
        </p:nvSpPr>
        <p:spPr/>
        <p:txBody>
          <a:bodyPr/>
          <a:lstStyle/>
          <a:p>
            <a:fld id="{75353922-9135-41A5-806E-0F061A2CC6E6}" type="slidenum">
              <a:rPr lang="en-US" smtClean="0"/>
              <a:pPr/>
              <a:t>39</a:t>
            </a:fld>
            <a:endParaRPr lang="en-US" dirty="0"/>
          </a:p>
        </p:txBody>
      </p:sp>
    </p:spTree>
    <p:extLst>
      <p:ext uri="{BB962C8B-B14F-4D97-AF65-F5344CB8AC3E}">
        <p14:creationId xmlns:p14="http://schemas.microsoft.com/office/powerpoint/2010/main" val="1091305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7588" cy="3430587"/>
          </a:xfrm>
        </p:spPr>
      </p:sp>
      <p:sp>
        <p:nvSpPr>
          <p:cNvPr id="3" name="Notes Placeholder 2"/>
          <p:cNvSpPr>
            <a:spLocks noGrp="1"/>
          </p:cNvSpPr>
          <p:nvPr>
            <p:ph type="body" idx="1"/>
          </p:nvPr>
        </p:nvSpPr>
        <p:spPr>
          <a:xfrm>
            <a:off x="255494" y="3876107"/>
            <a:ext cx="6373906" cy="4374277"/>
          </a:xfrm>
        </p:spPr>
        <p:txBody>
          <a:bodyPr/>
          <a:lstStyle/>
          <a:p>
            <a:r>
              <a:rPr lang="en-US" b="0" kern="1200" baseline="0" dirty="0">
                <a:solidFill>
                  <a:schemeClr val="tx1"/>
                </a:solidFill>
                <a:effectLst/>
                <a:latin typeface="+mn-lt"/>
                <a:ea typeface="+mn-ea"/>
                <a:cs typeface="+mn-cs"/>
              </a:rPr>
              <a:t>Arrows are pointing toward the ways in which the demographic changes made by the patient can be approved or rejected; selection box to “select all” the information listed.</a:t>
            </a:r>
          </a:p>
        </p:txBody>
      </p:sp>
      <p:sp>
        <p:nvSpPr>
          <p:cNvPr id="4" name="Slide Number Placeholder 3"/>
          <p:cNvSpPr>
            <a:spLocks noGrp="1"/>
          </p:cNvSpPr>
          <p:nvPr>
            <p:ph type="sldNum" sz="quarter" idx="10"/>
          </p:nvPr>
        </p:nvSpPr>
        <p:spPr/>
        <p:txBody>
          <a:bodyPr/>
          <a:lstStyle/>
          <a:p>
            <a:fld id="{75353922-9135-41A5-806E-0F061A2CC6E6}" type="slidenum">
              <a:rPr lang="en-US" smtClean="0"/>
              <a:pPr/>
              <a:t>40</a:t>
            </a:fld>
            <a:endParaRPr lang="en-US" dirty="0"/>
          </a:p>
        </p:txBody>
      </p:sp>
    </p:spTree>
    <p:extLst>
      <p:ext uri="{BB962C8B-B14F-4D97-AF65-F5344CB8AC3E}">
        <p14:creationId xmlns:p14="http://schemas.microsoft.com/office/powerpoint/2010/main" val="2111453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a:spcAft>
                <a:spcPts val="594"/>
              </a:spcAft>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005386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buClr>
                <a:srgbClr val="FF0000"/>
              </a:buClr>
            </a:pPr>
            <a:r>
              <a:rPr lang="en-US" sz="1200" b="1" dirty="0">
                <a:solidFill>
                  <a:srgbClr val="000000"/>
                </a:solidFill>
              </a:rPr>
              <a:t>Navigators</a:t>
            </a:r>
            <a:r>
              <a:rPr lang="en-US" sz="1200" dirty="0">
                <a:solidFill>
                  <a:srgbClr val="000000"/>
                </a:solidFill>
              </a:rPr>
              <a:t>:</a:t>
            </a:r>
          </a:p>
          <a:p>
            <a:pPr marL="233363" indent="-233363">
              <a:spcAft>
                <a:spcPts val="600"/>
              </a:spcAft>
              <a:buClr>
                <a:srgbClr val="FF0000"/>
              </a:buClr>
              <a:buFont typeface="Arial" pitchFamily="34" charset="0"/>
              <a:buChar char="•"/>
            </a:pPr>
            <a:r>
              <a:rPr lang="en-US" sz="1200" dirty="0">
                <a:solidFill>
                  <a:srgbClr val="000000"/>
                </a:solidFill>
              </a:rPr>
              <a:t>Provide assistance to Veterans using VetLink</a:t>
            </a:r>
          </a:p>
          <a:p>
            <a:pPr marL="233363" indent="-233363">
              <a:spcAft>
                <a:spcPts val="600"/>
              </a:spcAft>
              <a:buClr>
                <a:srgbClr val="FF0000"/>
              </a:buClr>
              <a:buFont typeface="Arial" pitchFamily="34" charset="0"/>
              <a:buChar char="•"/>
            </a:pPr>
            <a:r>
              <a:rPr lang="en-US" sz="1200" dirty="0">
                <a:solidFill>
                  <a:srgbClr val="000000"/>
                </a:solidFill>
              </a:rPr>
              <a:t>Address Veterans’ concerns</a:t>
            </a:r>
          </a:p>
          <a:p>
            <a:pPr marL="233363" indent="-233363">
              <a:spcAft>
                <a:spcPts val="600"/>
              </a:spcAft>
              <a:buClr>
                <a:srgbClr val="FF0000"/>
              </a:buClr>
              <a:buFont typeface="Arial" pitchFamily="34" charset="0"/>
              <a:buChar char="•"/>
            </a:pPr>
            <a:r>
              <a:rPr lang="en-US" sz="1200" dirty="0">
                <a:solidFill>
                  <a:srgbClr val="000000"/>
                </a:solidFill>
              </a:rPr>
              <a:t>Maintain VetLink by keeping kiosks clean and supplying them with paper</a:t>
            </a:r>
          </a:p>
          <a:p>
            <a:pPr marL="233363" indent="-233363">
              <a:spcAft>
                <a:spcPts val="600"/>
              </a:spcAft>
              <a:buClr>
                <a:srgbClr val="FF0000"/>
              </a:buClr>
              <a:buFont typeface="Arial" pitchFamily="34" charset="0"/>
              <a:buChar char="•"/>
            </a:pPr>
            <a:r>
              <a:rPr lang="en-US" sz="1200" dirty="0">
                <a:solidFill>
                  <a:srgbClr val="000000"/>
                </a:solidFill>
              </a:rPr>
              <a:t>Report kiosk problems to supervisor</a:t>
            </a:r>
          </a:p>
          <a:p>
            <a:endParaRPr lang="en-US" b="0" i="0" baseline="0"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5</a:t>
            </a:fld>
            <a:endParaRPr lang="en-US" dirty="0"/>
          </a:p>
        </p:txBody>
      </p:sp>
    </p:spTree>
    <p:extLst>
      <p:ext uri="{BB962C8B-B14F-4D97-AF65-F5344CB8AC3E}">
        <p14:creationId xmlns:p14="http://schemas.microsoft.com/office/powerpoint/2010/main" val="877232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a:spcBef>
                <a:spcPts val="594"/>
              </a:spcBef>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476020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365125"/>
            <a:ext cx="6091238" cy="3427413"/>
          </a:xfrm>
        </p:spPr>
      </p:sp>
      <p:sp>
        <p:nvSpPr>
          <p:cNvPr id="3" name="Notes Placeholder 2"/>
          <p:cNvSpPr>
            <a:spLocks noGrp="1"/>
          </p:cNvSpPr>
          <p:nvPr>
            <p:ph type="body" idx="1"/>
          </p:nvPr>
        </p:nvSpPr>
        <p:spPr>
          <a:xfrm>
            <a:off x="255494" y="3993356"/>
            <a:ext cx="6373906" cy="4401344"/>
          </a:xfrm>
        </p:spPr>
        <p:txBody>
          <a:bodyPr/>
          <a:lstStyle/>
          <a:p>
            <a:r>
              <a:rPr lang="en-US" sz="1200" kern="1200" dirty="0">
                <a:solidFill>
                  <a:schemeClr val="tx1"/>
                </a:solidFill>
                <a:effectLst/>
                <a:latin typeface="+mn-lt"/>
                <a:ea typeface="+mn-ea"/>
                <a:cs typeface="+mn-cs"/>
              </a:rPr>
              <a:t>Please note, if you Float/Change clinics – then you would need to change your assigned User Template to the area you move to. </a:t>
            </a: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94536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defTabSz="904314">
              <a:spcBef>
                <a:spcPts val="594"/>
              </a:spcBef>
              <a:buSzPct val="45000"/>
              <a:tabLst>
                <a:tab pos="0" algn="l"/>
                <a:tab pos="455297" algn="l"/>
                <a:tab pos="910594" algn="l"/>
                <a:tab pos="1365891" algn="l"/>
                <a:tab pos="1822759" algn="l"/>
                <a:tab pos="2278056" algn="l"/>
                <a:tab pos="2733353" algn="l"/>
                <a:tab pos="3188651" algn="l"/>
                <a:tab pos="3645517" algn="l"/>
                <a:tab pos="4100814" algn="l"/>
                <a:tab pos="4556111" algn="l"/>
                <a:tab pos="5012979" algn="l"/>
                <a:tab pos="5468276" algn="l"/>
                <a:tab pos="5923573" algn="l"/>
                <a:tab pos="6378870" algn="l"/>
                <a:tab pos="6835737" algn="l"/>
                <a:tab pos="7291034" algn="l"/>
                <a:tab pos="7746331" algn="l"/>
                <a:tab pos="8201628" algn="l"/>
                <a:tab pos="8658496" algn="l"/>
                <a:tab pos="9113793" algn="l"/>
              </a:tabLst>
              <a:defRPr/>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673338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Please</a:t>
            </a:r>
            <a:r>
              <a:rPr lang="en-US" baseline="0" dirty="0"/>
              <a:t> have the Vetlink Coordinator provide a demonstration of what the system looks like.  Staff should follow-up with supervisor and local Vetlink Kiosk POCs for access approval and access.</a:t>
            </a:r>
            <a:endParaRPr lang="en-US" dirty="0"/>
          </a:p>
        </p:txBody>
      </p:sp>
      <p:sp>
        <p:nvSpPr>
          <p:cNvPr id="4" name="Slide Number Placeholder 3"/>
          <p:cNvSpPr>
            <a:spLocks noGrp="1"/>
          </p:cNvSpPr>
          <p:nvPr>
            <p:ph type="sldNum" sz="quarter" idx="10"/>
          </p:nvPr>
        </p:nvSpPr>
        <p:spPr/>
        <p:txBody>
          <a:bodyPr/>
          <a:lstStyle/>
          <a:p>
            <a:fld id="{515F0AFF-A2B3-4582-B77C-AD590E59A25C}" type="slidenum">
              <a:rPr lang="en-US" smtClean="0"/>
              <a:t>45</a:t>
            </a:fld>
            <a:endParaRPr lang="en-US" dirty="0"/>
          </a:p>
        </p:txBody>
      </p:sp>
    </p:spTree>
    <p:extLst>
      <p:ext uri="{BB962C8B-B14F-4D97-AF65-F5344CB8AC3E}">
        <p14:creationId xmlns:p14="http://schemas.microsoft.com/office/powerpoint/2010/main" val="275227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p:txBody>
          <a:bodyPr/>
          <a:lstStyle/>
          <a:p>
            <a:pPr defTabSz="914262">
              <a:defRPr/>
            </a:pPr>
            <a:endParaRPr lang="en-US" i="0"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6</a:t>
            </a:fld>
            <a:endParaRPr lang="en-US" dirty="0"/>
          </a:p>
        </p:txBody>
      </p:sp>
    </p:spTree>
    <p:extLst>
      <p:ext uri="{BB962C8B-B14F-4D97-AF65-F5344CB8AC3E}">
        <p14:creationId xmlns:p14="http://schemas.microsoft.com/office/powerpoint/2010/main" val="36546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65125"/>
            <a:ext cx="6094412" cy="3429000"/>
          </a:xfrm>
        </p:spPr>
      </p:sp>
      <p:sp>
        <p:nvSpPr>
          <p:cNvPr id="3" name="Notes Placeholder 2"/>
          <p:cNvSpPr>
            <a:spLocks noGrp="1"/>
          </p:cNvSpPr>
          <p:nvPr>
            <p:ph type="body" idx="1"/>
          </p:nvPr>
        </p:nvSpPr>
        <p:spPr>
          <a:xfrm>
            <a:off x="255494" y="3969990"/>
            <a:ext cx="6373906" cy="4908841"/>
          </a:xfrm>
        </p:spPr>
        <p:txBody>
          <a:bodyPr/>
          <a:lstStyle/>
          <a:p>
            <a:pPr defTabSz="914262">
              <a:defRPr/>
            </a:pP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94053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a:t>
            </a:r>
            <a:r>
              <a:rPr lang="en-US" baseline="0" dirty="0"/>
              <a:t> options listed above are available, however, your facility may have elected to only use some of the options in the VetLink kiosk. The main menu can be configured based on the location.  These options aren't enabled on every kiosk AND there's the ability to add queuing/walk-in Please contact your local POC to understand what options are offered at your local facility.</a:t>
            </a:r>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8</a:t>
            </a:fld>
            <a:endParaRPr lang="en-US" dirty="0"/>
          </a:p>
        </p:txBody>
      </p:sp>
    </p:spTree>
    <p:extLst>
      <p:ext uri="{BB962C8B-B14F-4D97-AF65-F5344CB8AC3E}">
        <p14:creationId xmlns:p14="http://schemas.microsoft.com/office/powerpoint/2010/main" val="3117792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9</a:t>
            </a:fld>
            <a:endParaRPr lang="en-US" dirty="0"/>
          </a:p>
        </p:txBody>
      </p:sp>
    </p:spTree>
    <p:extLst>
      <p:ext uri="{BB962C8B-B14F-4D97-AF65-F5344CB8AC3E}">
        <p14:creationId xmlns:p14="http://schemas.microsoft.com/office/powerpoint/2010/main" val="2917949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353922-9135-41A5-806E-0F061A2CC6E6}" type="slidenum">
              <a:rPr lang="en-US" smtClean="0"/>
              <a:pPr/>
              <a:t>10</a:t>
            </a:fld>
            <a:endParaRPr lang="en-US" dirty="0"/>
          </a:p>
        </p:txBody>
      </p:sp>
    </p:spTree>
    <p:extLst>
      <p:ext uri="{BB962C8B-B14F-4D97-AF65-F5344CB8AC3E}">
        <p14:creationId xmlns:p14="http://schemas.microsoft.com/office/powerpoint/2010/main" val="378254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6081-5C64-401A-AA1E-C6EAFC46AF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983ACC-3F87-478C-AE04-FCD5DA434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906A9C-2837-4F15-A61B-7D259F80639C}"/>
              </a:ext>
            </a:extLst>
          </p:cNvPr>
          <p:cNvSpPr>
            <a:spLocks noGrp="1"/>
          </p:cNvSpPr>
          <p:nvPr>
            <p:ph type="dt" sz="half" idx="10"/>
          </p:nvPr>
        </p:nvSpPr>
        <p:spPr/>
        <p:txBody>
          <a:bodyPr/>
          <a:lstStyle/>
          <a:p>
            <a:fld id="{300D3BBC-E10E-4C12-A2E9-918A3342A55D}" type="datetime1">
              <a:rPr lang="en-US" smtClean="0"/>
              <a:t>6/27/2021</a:t>
            </a:fld>
            <a:endParaRPr lang="en-US" dirty="0"/>
          </a:p>
        </p:txBody>
      </p:sp>
      <p:sp>
        <p:nvSpPr>
          <p:cNvPr id="5" name="Footer Placeholder 4">
            <a:extLst>
              <a:ext uri="{FF2B5EF4-FFF2-40B4-BE49-F238E27FC236}">
                <a16:creationId xmlns:a16="http://schemas.microsoft.com/office/drawing/2014/main" id="{9DDCEA9F-EE8A-4187-8FC3-8E044113F384}"/>
              </a:ext>
            </a:extLst>
          </p:cNvPr>
          <p:cNvSpPr>
            <a:spLocks noGrp="1"/>
          </p:cNvSpPr>
          <p:nvPr>
            <p:ph type="ftr" sz="quarter" idx="11"/>
          </p:nvPr>
        </p:nvSpPr>
        <p:spPr/>
        <p:txBody>
          <a:bodyPr/>
          <a:lstStyle/>
          <a:p>
            <a:r>
              <a:rPr lang="en-US" dirty="0"/>
              <a:t>Veterans Health Administration</a:t>
            </a:r>
          </a:p>
        </p:txBody>
      </p:sp>
      <p:sp>
        <p:nvSpPr>
          <p:cNvPr id="6" name="Slide Number Placeholder 5">
            <a:extLst>
              <a:ext uri="{FF2B5EF4-FFF2-40B4-BE49-F238E27FC236}">
                <a16:creationId xmlns:a16="http://schemas.microsoft.com/office/drawing/2014/main" id="{86BB707D-C287-4849-97C6-8B785576A705}"/>
              </a:ext>
            </a:extLst>
          </p:cNvPr>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extLst>
      <p:ext uri="{BB962C8B-B14F-4D97-AF65-F5344CB8AC3E}">
        <p14:creationId xmlns:p14="http://schemas.microsoft.com/office/powerpoint/2010/main" val="392612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7E44-3078-42A6-92E3-5B9BA777F7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D99A30-3267-4AB3-B2DE-F0521EA046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08846-E3E8-4B96-AD20-1E95E4B99E9D}"/>
              </a:ext>
            </a:extLst>
          </p:cNvPr>
          <p:cNvSpPr>
            <a:spLocks noGrp="1"/>
          </p:cNvSpPr>
          <p:nvPr>
            <p:ph type="dt" sz="half" idx="10"/>
          </p:nvPr>
        </p:nvSpPr>
        <p:spPr/>
        <p:txBody>
          <a:bodyPr/>
          <a:lstStyle/>
          <a:p>
            <a:fld id="{C529D20A-5161-479D-B234-4E3DB5AD1330}" type="datetime1">
              <a:rPr lang="en-US" smtClean="0"/>
              <a:t>6/27/2021</a:t>
            </a:fld>
            <a:endParaRPr lang="en-US" dirty="0"/>
          </a:p>
        </p:txBody>
      </p:sp>
      <p:sp>
        <p:nvSpPr>
          <p:cNvPr id="5" name="Footer Placeholder 4">
            <a:extLst>
              <a:ext uri="{FF2B5EF4-FFF2-40B4-BE49-F238E27FC236}">
                <a16:creationId xmlns:a16="http://schemas.microsoft.com/office/drawing/2014/main" id="{2AE002C8-5DC1-496E-9389-4A98D6844E3D}"/>
              </a:ext>
            </a:extLst>
          </p:cNvPr>
          <p:cNvSpPr>
            <a:spLocks noGrp="1"/>
          </p:cNvSpPr>
          <p:nvPr>
            <p:ph type="ftr" sz="quarter" idx="11"/>
          </p:nvPr>
        </p:nvSpPr>
        <p:spPr/>
        <p:txBody>
          <a:bodyPr/>
          <a:lstStyle/>
          <a:p>
            <a:r>
              <a:rPr lang="en-US" dirty="0"/>
              <a:t>Veterans Health Administration</a:t>
            </a:r>
          </a:p>
        </p:txBody>
      </p:sp>
      <p:sp>
        <p:nvSpPr>
          <p:cNvPr id="6" name="Slide Number Placeholder 5">
            <a:extLst>
              <a:ext uri="{FF2B5EF4-FFF2-40B4-BE49-F238E27FC236}">
                <a16:creationId xmlns:a16="http://schemas.microsoft.com/office/drawing/2014/main" id="{9A8A495A-305C-4B32-8E18-264650435843}"/>
              </a:ext>
            </a:extLst>
          </p:cNvPr>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extLst>
      <p:ext uri="{BB962C8B-B14F-4D97-AF65-F5344CB8AC3E}">
        <p14:creationId xmlns:p14="http://schemas.microsoft.com/office/powerpoint/2010/main" val="331588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DDEB7E-700D-4327-9333-14AC48098A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5BB30-1E5F-4520-BCD1-C07A92785C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5A1B9-FC04-448B-AFEF-582900AC6268}"/>
              </a:ext>
            </a:extLst>
          </p:cNvPr>
          <p:cNvSpPr>
            <a:spLocks noGrp="1"/>
          </p:cNvSpPr>
          <p:nvPr>
            <p:ph type="dt" sz="half" idx="10"/>
          </p:nvPr>
        </p:nvSpPr>
        <p:spPr/>
        <p:txBody>
          <a:bodyPr/>
          <a:lstStyle/>
          <a:p>
            <a:fld id="{4CE345FB-C04D-4FCA-9E59-0CCB36532EE4}" type="datetime1">
              <a:rPr lang="en-US" smtClean="0"/>
              <a:t>6/27/2021</a:t>
            </a:fld>
            <a:endParaRPr lang="en-US" dirty="0"/>
          </a:p>
        </p:txBody>
      </p:sp>
      <p:sp>
        <p:nvSpPr>
          <p:cNvPr id="5" name="Footer Placeholder 4">
            <a:extLst>
              <a:ext uri="{FF2B5EF4-FFF2-40B4-BE49-F238E27FC236}">
                <a16:creationId xmlns:a16="http://schemas.microsoft.com/office/drawing/2014/main" id="{33E2CE4D-A2F2-493D-9C4E-46793D3D3FC1}"/>
              </a:ext>
            </a:extLst>
          </p:cNvPr>
          <p:cNvSpPr>
            <a:spLocks noGrp="1"/>
          </p:cNvSpPr>
          <p:nvPr>
            <p:ph type="ftr" sz="quarter" idx="11"/>
          </p:nvPr>
        </p:nvSpPr>
        <p:spPr/>
        <p:txBody>
          <a:bodyPr/>
          <a:lstStyle/>
          <a:p>
            <a:r>
              <a:rPr lang="en-US" dirty="0"/>
              <a:t>Veterans Health Administration</a:t>
            </a:r>
          </a:p>
        </p:txBody>
      </p:sp>
      <p:sp>
        <p:nvSpPr>
          <p:cNvPr id="6" name="Slide Number Placeholder 5">
            <a:extLst>
              <a:ext uri="{FF2B5EF4-FFF2-40B4-BE49-F238E27FC236}">
                <a16:creationId xmlns:a16="http://schemas.microsoft.com/office/drawing/2014/main" id="{9FD5C359-1B4E-4175-8158-8CB6C4C3AC23}"/>
              </a:ext>
            </a:extLst>
          </p:cNvPr>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extLst>
      <p:ext uri="{BB962C8B-B14F-4D97-AF65-F5344CB8AC3E}">
        <p14:creationId xmlns:p14="http://schemas.microsoft.com/office/powerpoint/2010/main" val="185541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3468-4C4A-4D94-818D-B537340A3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845D87-88BD-4C36-864A-85DCF2F652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9E76C-7FB5-429A-BBE8-A3407657C34D}"/>
              </a:ext>
            </a:extLst>
          </p:cNvPr>
          <p:cNvSpPr>
            <a:spLocks noGrp="1"/>
          </p:cNvSpPr>
          <p:nvPr>
            <p:ph type="dt" sz="half" idx="10"/>
          </p:nvPr>
        </p:nvSpPr>
        <p:spPr/>
        <p:txBody>
          <a:bodyPr/>
          <a:lstStyle/>
          <a:p>
            <a:fld id="{23BAD514-BCC3-4B20-813F-515E8AC8A3AD}" type="datetime1">
              <a:rPr lang="en-US" smtClean="0"/>
              <a:t>6/27/2021</a:t>
            </a:fld>
            <a:endParaRPr lang="en-US" dirty="0"/>
          </a:p>
        </p:txBody>
      </p:sp>
      <p:sp>
        <p:nvSpPr>
          <p:cNvPr id="5" name="Footer Placeholder 4">
            <a:extLst>
              <a:ext uri="{FF2B5EF4-FFF2-40B4-BE49-F238E27FC236}">
                <a16:creationId xmlns:a16="http://schemas.microsoft.com/office/drawing/2014/main" id="{1BF8BFB9-CFD8-4D0B-88D8-9F441EF41A6C}"/>
              </a:ext>
            </a:extLst>
          </p:cNvPr>
          <p:cNvSpPr>
            <a:spLocks noGrp="1"/>
          </p:cNvSpPr>
          <p:nvPr>
            <p:ph type="ftr" sz="quarter" idx="11"/>
          </p:nvPr>
        </p:nvSpPr>
        <p:spPr/>
        <p:txBody>
          <a:bodyPr/>
          <a:lstStyle/>
          <a:p>
            <a:r>
              <a:rPr lang="en-US" dirty="0"/>
              <a:t>Veterans Health Administration</a:t>
            </a:r>
          </a:p>
        </p:txBody>
      </p:sp>
      <p:sp>
        <p:nvSpPr>
          <p:cNvPr id="6" name="Slide Number Placeholder 5">
            <a:extLst>
              <a:ext uri="{FF2B5EF4-FFF2-40B4-BE49-F238E27FC236}">
                <a16:creationId xmlns:a16="http://schemas.microsoft.com/office/drawing/2014/main" id="{170FC227-629A-446C-96F7-C0A9611F1D20}"/>
              </a:ext>
            </a:extLst>
          </p:cNvPr>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dirty="0"/>
          </a:p>
        </p:txBody>
      </p:sp>
    </p:spTree>
    <p:extLst>
      <p:ext uri="{BB962C8B-B14F-4D97-AF65-F5344CB8AC3E}">
        <p14:creationId xmlns:p14="http://schemas.microsoft.com/office/powerpoint/2010/main" val="301796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1D68-82A8-4400-8221-738FCAE09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F8E52D-F762-4987-993F-AAB3D1026E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980A0-B542-4C0F-BC85-FEE978EBDEE1}"/>
              </a:ext>
            </a:extLst>
          </p:cNvPr>
          <p:cNvSpPr>
            <a:spLocks noGrp="1"/>
          </p:cNvSpPr>
          <p:nvPr>
            <p:ph type="dt" sz="half" idx="10"/>
          </p:nvPr>
        </p:nvSpPr>
        <p:spPr/>
        <p:txBody>
          <a:bodyPr/>
          <a:lstStyle/>
          <a:p>
            <a:fld id="{DB39DF98-641F-469C-9D1D-3FD9DE71E852}" type="datetime1">
              <a:rPr lang="en-US" smtClean="0"/>
              <a:t>6/27/2021</a:t>
            </a:fld>
            <a:endParaRPr lang="en-US" dirty="0"/>
          </a:p>
        </p:txBody>
      </p:sp>
      <p:sp>
        <p:nvSpPr>
          <p:cNvPr id="5" name="Footer Placeholder 4">
            <a:extLst>
              <a:ext uri="{FF2B5EF4-FFF2-40B4-BE49-F238E27FC236}">
                <a16:creationId xmlns:a16="http://schemas.microsoft.com/office/drawing/2014/main" id="{5C455DA4-9E0D-4940-BBF8-D46BA3972DA7}"/>
              </a:ext>
            </a:extLst>
          </p:cNvPr>
          <p:cNvSpPr>
            <a:spLocks noGrp="1"/>
          </p:cNvSpPr>
          <p:nvPr>
            <p:ph type="ftr" sz="quarter" idx="11"/>
          </p:nvPr>
        </p:nvSpPr>
        <p:spPr/>
        <p:txBody>
          <a:bodyPr/>
          <a:lstStyle/>
          <a:p>
            <a:r>
              <a:rPr lang="en-US" dirty="0"/>
              <a:t>Veterans Health Administration</a:t>
            </a:r>
          </a:p>
        </p:txBody>
      </p:sp>
      <p:sp>
        <p:nvSpPr>
          <p:cNvPr id="6" name="Slide Number Placeholder 5">
            <a:extLst>
              <a:ext uri="{FF2B5EF4-FFF2-40B4-BE49-F238E27FC236}">
                <a16:creationId xmlns:a16="http://schemas.microsoft.com/office/drawing/2014/main" id="{44F66508-8F6D-4B67-95B6-3BCFB6FEA90B}"/>
              </a:ext>
            </a:extLst>
          </p:cNvPr>
          <p:cNvSpPr>
            <a:spLocks noGrp="1"/>
          </p:cNvSpPr>
          <p:nvPr>
            <p:ph type="sldNum" sz="quarter" idx="12"/>
          </p:nvPr>
        </p:nvSpPr>
        <p:spPr/>
        <p:txBody>
          <a:bodyPr/>
          <a:lstStyle/>
          <a:p>
            <a:fld id="{A86442B7-F7A6-44F5-A940-BF91B5A1AE3C}" type="slidenum">
              <a:rPr lang="en-US" smtClean="0"/>
              <a:pPr/>
              <a:t>‹#›</a:t>
            </a:fld>
            <a:endParaRPr lang="en-US" dirty="0"/>
          </a:p>
        </p:txBody>
      </p:sp>
    </p:spTree>
    <p:extLst>
      <p:ext uri="{BB962C8B-B14F-4D97-AF65-F5344CB8AC3E}">
        <p14:creationId xmlns:p14="http://schemas.microsoft.com/office/powerpoint/2010/main" val="2902803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FE3C-D578-4DA8-A47F-02D920257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28AAF-AE7E-4976-AC80-31CF3BD925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4CF5B8-372D-47FB-8080-8D85E83180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352BA-A639-491A-9430-BE08F0B329E5}"/>
              </a:ext>
            </a:extLst>
          </p:cNvPr>
          <p:cNvSpPr>
            <a:spLocks noGrp="1"/>
          </p:cNvSpPr>
          <p:nvPr>
            <p:ph type="dt" sz="half" idx="10"/>
          </p:nvPr>
        </p:nvSpPr>
        <p:spPr/>
        <p:txBody>
          <a:bodyPr/>
          <a:lstStyle/>
          <a:p>
            <a:pPr algn="r"/>
            <a:fld id="{BD802911-2E17-4979-996D-0FE98D6FDF05}" type="datetime1">
              <a:rPr lang="en-US" smtClean="0"/>
              <a:t>6/27/2021</a:t>
            </a:fld>
            <a:endParaRPr lang="en-US" sz="1200" dirty="0">
              <a:solidFill>
                <a:schemeClr val="bg2">
                  <a:shade val="50000"/>
                </a:schemeClr>
              </a:solidFill>
            </a:endParaRPr>
          </a:p>
        </p:txBody>
      </p:sp>
      <p:sp>
        <p:nvSpPr>
          <p:cNvPr id="6" name="Footer Placeholder 5">
            <a:extLst>
              <a:ext uri="{FF2B5EF4-FFF2-40B4-BE49-F238E27FC236}">
                <a16:creationId xmlns:a16="http://schemas.microsoft.com/office/drawing/2014/main" id="{A19F9DDE-32C6-4519-BC4C-332109BC40D5}"/>
              </a:ext>
            </a:extLst>
          </p:cNvPr>
          <p:cNvSpPr>
            <a:spLocks noGrp="1"/>
          </p:cNvSpPr>
          <p:nvPr>
            <p:ph type="ftr" sz="quarter" idx="11"/>
          </p:nvPr>
        </p:nvSpPr>
        <p:spPr/>
        <p:txBody>
          <a:bodyPr/>
          <a:lstStyle/>
          <a:p>
            <a:r>
              <a:rPr lang="en-US" sz="1200" dirty="0">
                <a:solidFill>
                  <a:schemeClr val="bg2">
                    <a:shade val="50000"/>
                  </a:schemeClr>
                </a:solidFill>
                <a:effectLst/>
              </a:rPr>
              <a:t>Veterans Health Administration</a:t>
            </a:r>
          </a:p>
        </p:txBody>
      </p:sp>
      <p:sp>
        <p:nvSpPr>
          <p:cNvPr id="7" name="Slide Number Placeholder 6">
            <a:extLst>
              <a:ext uri="{FF2B5EF4-FFF2-40B4-BE49-F238E27FC236}">
                <a16:creationId xmlns:a16="http://schemas.microsoft.com/office/drawing/2014/main" id="{3B270C20-8818-4F88-81A5-17FDEC23E6FF}"/>
              </a:ext>
            </a:extLst>
          </p:cNvPr>
          <p:cNvSpPr>
            <a:spLocks noGrp="1"/>
          </p:cNvSpPr>
          <p:nvPr>
            <p:ph type="sldNum" sz="quarter" idx="12"/>
          </p:nvPr>
        </p:nvSpPr>
        <p:spPr/>
        <p:txBody>
          <a:bodyPr/>
          <a:lstStyle/>
          <a:p>
            <a:pPr algn="ctr"/>
            <a:fld id="{E5C7EF4D-DD50-400C-9F04-EB20CB99416E}" type="slidenum">
              <a:rPr lang="en-US" sz="2800" smtClean="0">
                <a:solidFill>
                  <a:schemeClr val="tx2"/>
                </a:solidFill>
              </a:rPr>
              <a:pPr algn="ctr"/>
              <a:t>‹#›</a:t>
            </a:fld>
            <a:endParaRPr lang="en-US" sz="1200" dirty="0">
              <a:solidFill>
                <a:schemeClr val="bg2">
                  <a:shade val="50000"/>
                </a:schemeClr>
              </a:solidFill>
              <a:effectLst/>
            </a:endParaRPr>
          </a:p>
        </p:txBody>
      </p:sp>
    </p:spTree>
    <p:extLst>
      <p:ext uri="{BB962C8B-B14F-4D97-AF65-F5344CB8AC3E}">
        <p14:creationId xmlns:p14="http://schemas.microsoft.com/office/powerpoint/2010/main" val="2570694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8671-0E6D-4336-A612-057A4928E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F26FDB-37EE-4809-9B26-1E9AAFF64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CA0A6-ED45-4381-9163-C03A3DCEC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887E0B-B3FC-486F-BA07-72DB03432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B110E-6F65-4BCA-A56A-53529E3E5B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36F1AD-2D7A-4FD9-B331-F4579458B148}"/>
              </a:ext>
            </a:extLst>
          </p:cNvPr>
          <p:cNvSpPr>
            <a:spLocks noGrp="1"/>
          </p:cNvSpPr>
          <p:nvPr>
            <p:ph type="dt" sz="half" idx="10"/>
          </p:nvPr>
        </p:nvSpPr>
        <p:spPr/>
        <p:txBody>
          <a:bodyPr/>
          <a:lstStyle/>
          <a:p>
            <a:pPr algn="r"/>
            <a:fld id="{93A59872-133B-4E99-80B0-B7D177D3217A}" type="datetime1">
              <a:rPr lang="en-US" smtClean="0"/>
              <a:t>6/27/2021</a:t>
            </a:fld>
            <a:endParaRPr lang="en-US" sz="1200" dirty="0">
              <a:solidFill>
                <a:schemeClr val="bg2">
                  <a:shade val="50000"/>
                </a:schemeClr>
              </a:solidFill>
            </a:endParaRPr>
          </a:p>
        </p:txBody>
      </p:sp>
      <p:sp>
        <p:nvSpPr>
          <p:cNvPr id="8" name="Footer Placeholder 7">
            <a:extLst>
              <a:ext uri="{FF2B5EF4-FFF2-40B4-BE49-F238E27FC236}">
                <a16:creationId xmlns:a16="http://schemas.microsoft.com/office/drawing/2014/main" id="{BB216F93-DB46-432C-9189-F58DEC1DE8B3}"/>
              </a:ext>
            </a:extLst>
          </p:cNvPr>
          <p:cNvSpPr>
            <a:spLocks noGrp="1"/>
          </p:cNvSpPr>
          <p:nvPr>
            <p:ph type="ftr" sz="quarter" idx="11"/>
          </p:nvPr>
        </p:nvSpPr>
        <p:spPr/>
        <p:txBody>
          <a:bodyPr/>
          <a:lstStyle/>
          <a:p>
            <a:r>
              <a:rPr lang="en-US" sz="1200" dirty="0">
                <a:solidFill>
                  <a:schemeClr val="bg2">
                    <a:shade val="50000"/>
                  </a:schemeClr>
                </a:solidFill>
                <a:effectLst/>
              </a:rPr>
              <a:t>Veterans Health Administration</a:t>
            </a:r>
          </a:p>
        </p:txBody>
      </p:sp>
      <p:sp>
        <p:nvSpPr>
          <p:cNvPr id="9" name="Slide Number Placeholder 8">
            <a:extLst>
              <a:ext uri="{FF2B5EF4-FFF2-40B4-BE49-F238E27FC236}">
                <a16:creationId xmlns:a16="http://schemas.microsoft.com/office/drawing/2014/main" id="{019AB680-425E-4BD0-A380-D611DA5DBD92}"/>
              </a:ext>
            </a:extLst>
          </p:cNvPr>
          <p:cNvSpPr>
            <a:spLocks noGrp="1"/>
          </p:cNvSpPr>
          <p:nvPr>
            <p:ph type="sldNum" sz="quarter" idx="12"/>
          </p:nvPr>
        </p:nvSpPr>
        <p:spPr/>
        <p:txBody>
          <a:bodyPr/>
          <a:lstStyle/>
          <a:p>
            <a:pPr algn="ctr"/>
            <a:fld id="{E5C7EF4D-DD50-400C-9F04-EB20CB99416E}" type="slidenum">
              <a:rPr lang="en-US" sz="2800" smtClean="0">
                <a:solidFill>
                  <a:schemeClr val="tx2"/>
                </a:solidFill>
              </a:rPr>
              <a:pPr algn="ctr"/>
              <a:t>‹#›</a:t>
            </a:fld>
            <a:endParaRPr lang="en-US" sz="1200" dirty="0">
              <a:solidFill>
                <a:schemeClr val="bg2">
                  <a:shade val="50000"/>
                </a:schemeClr>
              </a:solidFill>
              <a:effectLst/>
            </a:endParaRPr>
          </a:p>
        </p:txBody>
      </p:sp>
    </p:spTree>
    <p:extLst>
      <p:ext uri="{BB962C8B-B14F-4D97-AF65-F5344CB8AC3E}">
        <p14:creationId xmlns:p14="http://schemas.microsoft.com/office/powerpoint/2010/main" val="298243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D615-CB23-45FE-8DBA-F72B2A8E26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69EF47-CD44-483A-98CA-E1D7762AD848}"/>
              </a:ext>
            </a:extLst>
          </p:cNvPr>
          <p:cNvSpPr>
            <a:spLocks noGrp="1"/>
          </p:cNvSpPr>
          <p:nvPr>
            <p:ph type="dt" sz="half" idx="10"/>
          </p:nvPr>
        </p:nvSpPr>
        <p:spPr/>
        <p:txBody>
          <a:bodyPr/>
          <a:lstStyle/>
          <a:p>
            <a:fld id="{608A9BA0-E560-45B3-8422-57AAE2331BA2}" type="datetime1">
              <a:rPr lang="en-US" smtClean="0"/>
              <a:t>6/27/2021</a:t>
            </a:fld>
            <a:endParaRPr lang="en-US" dirty="0"/>
          </a:p>
        </p:txBody>
      </p:sp>
      <p:sp>
        <p:nvSpPr>
          <p:cNvPr id="4" name="Footer Placeholder 3">
            <a:extLst>
              <a:ext uri="{FF2B5EF4-FFF2-40B4-BE49-F238E27FC236}">
                <a16:creationId xmlns:a16="http://schemas.microsoft.com/office/drawing/2014/main" id="{9A004367-066A-4A48-98F5-866981A03C21}"/>
              </a:ext>
            </a:extLst>
          </p:cNvPr>
          <p:cNvSpPr>
            <a:spLocks noGrp="1"/>
          </p:cNvSpPr>
          <p:nvPr>
            <p:ph type="ftr" sz="quarter" idx="11"/>
          </p:nvPr>
        </p:nvSpPr>
        <p:spPr/>
        <p:txBody>
          <a:bodyPr/>
          <a:lstStyle/>
          <a:p>
            <a:r>
              <a:rPr lang="en-US" dirty="0"/>
              <a:t>Veterans Health Administration</a:t>
            </a:r>
          </a:p>
        </p:txBody>
      </p:sp>
      <p:sp>
        <p:nvSpPr>
          <p:cNvPr id="5" name="Slide Number Placeholder 4">
            <a:extLst>
              <a:ext uri="{FF2B5EF4-FFF2-40B4-BE49-F238E27FC236}">
                <a16:creationId xmlns:a16="http://schemas.microsoft.com/office/drawing/2014/main" id="{A40F2E6C-FAAB-428C-B2C9-982103575EA7}"/>
              </a:ext>
            </a:extLst>
          </p:cNvPr>
          <p:cNvSpPr>
            <a:spLocks noGrp="1"/>
          </p:cNvSpPr>
          <p:nvPr>
            <p:ph type="sldNum" sz="quarter" idx="12"/>
          </p:nvPr>
        </p:nvSpPr>
        <p:spPr/>
        <p:txBody>
          <a:bodyPr/>
          <a:lstStyle/>
          <a:p>
            <a:fld id="{A86442B7-F7A6-44F5-A940-BF91B5A1AE3C}" type="slidenum">
              <a:rPr lang="en-US" smtClean="0"/>
              <a:pPr/>
              <a:t>‹#›</a:t>
            </a:fld>
            <a:endParaRPr lang="en-US" dirty="0"/>
          </a:p>
        </p:txBody>
      </p:sp>
    </p:spTree>
    <p:extLst>
      <p:ext uri="{BB962C8B-B14F-4D97-AF65-F5344CB8AC3E}">
        <p14:creationId xmlns:p14="http://schemas.microsoft.com/office/powerpoint/2010/main" val="259558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4B426C-5510-4EF1-AF10-C7338EEA879A}"/>
              </a:ext>
            </a:extLst>
          </p:cNvPr>
          <p:cNvSpPr>
            <a:spLocks noGrp="1"/>
          </p:cNvSpPr>
          <p:nvPr>
            <p:ph type="dt" sz="half" idx="10"/>
          </p:nvPr>
        </p:nvSpPr>
        <p:spPr/>
        <p:txBody>
          <a:bodyPr/>
          <a:lstStyle/>
          <a:p>
            <a:fld id="{466FD919-C176-494B-878B-3DF0CA635704}" type="datetime1">
              <a:rPr lang="en-US" smtClean="0"/>
              <a:t>6/27/2021</a:t>
            </a:fld>
            <a:endParaRPr lang="en-US" dirty="0"/>
          </a:p>
        </p:txBody>
      </p:sp>
      <p:sp>
        <p:nvSpPr>
          <p:cNvPr id="3" name="Footer Placeholder 2">
            <a:extLst>
              <a:ext uri="{FF2B5EF4-FFF2-40B4-BE49-F238E27FC236}">
                <a16:creationId xmlns:a16="http://schemas.microsoft.com/office/drawing/2014/main" id="{B4356769-7823-464B-94C8-CFA3432E972B}"/>
              </a:ext>
            </a:extLst>
          </p:cNvPr>
          <p:cNvSpPr>
            <a:spLocks noGrp="1"/>
          </p:cNvSpPr>
          <p:nvPr>
            <p:ph type="ftr" sz="quarter" idx="11"/>
          </p:nvPr>
        </p:nvSpPr>
        <p:spPr/>
        <p:txBody>
          <a:bodyPr/>
          <a:lstStyle/>
          <a:p>
            <a:r>
              <a:rPr lang="en-US" dirty="0"/>
              <a:t>Veterans Health Administration</a:t>
            </a:r>
          </a:p>
        </p:txBody>
      </p:sp>
      <p:sp>
        <p:nvSpPr>
          <p:cNvPr id="4" name="Slide Number Placeholder 3">
            <a:extLst>
              <a:ext uri="{FF2B5EF4-FFF2-40B4-BE49-F238E27FC236}">
                <a16:creationId xmlns:a16="http://schemas.microsoft.com/office/drawing/2014/main" id="{42D7D412-22D4-497A-992B-23779B4DFC2A}"/>
              </a:ext>
            </a:extLst>
          </p:cNvPr>
          <p:cNvSpPr>
            <a:spLocks noGrp="1"/>
          </p:cNvSpPr>
          <p:nvPr>
            <p:ph type="sldNum" sz="quarter" idx="12"/>
          </p:nvPr>
        </p:nvSpPr>
        <p:spPr/>
        <p:txBody>
          <a:bodyPr/>
          <a:lstStyle/>
          <a:p>
            <a:fld id="{A86442B7-F7A6-44F5-A940-BF91B5A1AE3C}" type="slidenum">
              <a:rPr lang="en-US" smtClean="0"/>
              <a:pPr/>
              <a:t>‹#›</a:t>
            </a:fld>
            <a:endParaRPr lang="en-US" dirty="0"/>
          </a:p>
        </p:txBody>
      </p:sp>
    </p:spTree>
    <p:extLst>
      <p:ext uri="{BB962C8B-B14F-4D97-AF65-F5344CB8AC3E}">
        <p14:creationId xmlns:p14="http://schemas.microsoft.com/office/powerpoint/2010/main" val="2981140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440F-55CD-418F-9548-868C609AC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D8138E-CAD4-40A2-97C5-ECBBE160A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DC8707-FDED-4CB7-90ED-B8DCE5C8A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A11A1-95C8-41A7-A744-439E195B6AB1}"/>
              </a:ext>
            </a:extLst>
          </p:cNvPr>
          <p:cNvSpPr>
            <a:spLocks noGrp="1"/>
          </p:cNvSpPr>
          <p:nvPr>
            <p:ph type="dt" sz="half" idx="10"/>
          </p:nvPr>
        </p:nvSpPr>
        <p:spPr/>
        <p:txBody>
          <a:bodyPr/>
          <a:lstStyle/>
          <a:p>
            <a:fld id="{B59D1CEC-8579-4D23-B75D-D70910FE0987}" type="datetime1">
              <a:rPr lang="en-US" smtClean="0"/>
              <a:t>6/27/2021</a:t>
            </a:fld>
            <a:endParaRPr lang="en-US" dirty="0"/>
          </a:p>
        </p:txBody>
      </p:sp>
      <p:sp>
        <p:nvSpPr>
          <p:cNvPr id="6" name="Footer Placeholder 5">
            <a:extLst>
              <a:ext uri="{FF2B5EF4-FFF2-40B4-BE49-F238E27FC236}">
                <a16:creationId xmlns:a16="http://schemas.microsoft.com/office/drawing/2014/main" id="{AC4045D0-1228-4146-8A70-016EED02A200}"/>
              </a:ext>
            </a:extLst>
          </p:cNvPr>
          <p:cNvSpPr>
            <a:spLocks noGrp="1"/>
          </p:cNvSpPr>
          <p:nvPr>
            <p:ph type="ftr" sz="quarter" idx="11"/>
          </p:nvPr>
        </p:nvSpPr>
        <p:spPr/>
        <p:txBody>
          <a:bodyPr/>
          <a:lstStyle/>
          <a:p>
            <a:r>
              <a:rPr lang="en-US" dirty="0"/>
              <a:t>Veterans Health Administration</a:t>
            </a:r>
          </a:p>
        </p:txBody>
      </p:sp>
      <p:sp>
        <p:nvSpPr>
          <p:cNvPr id="7" name="Slide Number Placeholder 6">
            <a:extLst>
              <a:ext uri="{FF2B5EF4-FFF2-40B4-BE49-F238E27FC236}">
                <a16:creationId xmlns:a16="http://schemas.microsoft.com/office/drawing/2014/main" id="{78A9F97C-2B9D-4CE7-9529-70FF7D84CDCA}"/>
              </a:ext>
            </a:extLst>
          </p:cNvPr>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dirty="0"/>
          </a:p>
        </p:txBody>
      </p:sp>
    </p:spTree>
    <p:extLst>
      <p:ext uri="{BB962C8B-B14F-4D97-AF65-F5344CB8AC3E}">
        <p14:creationId xmlns:p14="http://schemas.microsoft.com/office/powerpoint/2010/main" val="97300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F106-4F40-45EE-896A-2CBB519BE0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AFE49E-688E-4B12-B3F2-3A352566E1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62EDCBE-7928-49FE-B99D-4FBFC6515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2E957-394A-46DC-8B9D-ED938E1F0C00}"/>
              </a:ext>
            </a:extLst>
          </p:cNvPr>
          <p:cNvSpPr>
            <a:spLocks noGrp="1"/>
          </p:cNvSpPr>
          <p:nvPr>
            <p:ph type="dt" sz="half" idx="10"/>
          </p:nvPr>
        </p:nvSpPr>
        <p:spPr/>
        <p:txBody>
          <a:bodyPr/>
          <a:lstStyle/>
          <a:p>
            <a:pPr algn="r"/>
            <a:fld id="{51E25B25-6DFD-45EF-9C14-8AC1D6B518E4}" type="datetime1">
              <a:rPr lang="en-US" smtClean="0"/>
              <a:t>6/27/2021</a:t>
            </a:fld>
            <a:endParaRPr lang="en-US" sz="1200" dirty="0">
              <a:solidFill>
                <a:schemeClr val="bg2">
                  <a:shade val="50000"/>
                </a:schemeClr>
              </a:solidFill>
            </a:endParaRPr>
          </a:p>
        </p:txBody>
      </p:sp>
      <p:sp>
        <p:nvSpPr>
          <p:cNvPr id="6" name="Footer Placeholder 5">
            <a:extLst>
              <a:ext uri="{FF2B5EF4-FFF2-40B4-BE49-F238E27FC236}">
                <a16:creationId xmlns:a16="http://schemas.microsoft.com/office/drawing/2014/main" id="{E1B7FA87-3FF6-41A3-8BF5-7D435F5E554F}"/>
              </a:ext>
            </a:extLst>
          </p:cNvPr>
          <p:cNvSpPr>
            <a:spLocks noGrp="1"/>
          </p:cNvSpPr>
          <p:nvPr>
            <p:ph type="ftr" sz="quarter" idx="11"/>
          </p:nvPr>
        </p:nvSpPr>
        <p:spPr/>
        <p:txBody>
          <a:bodyPr/>
          <a:lstStyle/>
          <a:p>
            <a:r>
              <a:rPr lang="en-US" sz="1200" dirty="0">
                <a:solidFill>
                  <a:schemeClr val="bg2">
                    <a:shade val="50000"/>
                  </a:schemeClr>
                </a:solidFill>
                <a:effectLst/>
              </a:rPr>
              <a:t>Veterans Health Administration</a:t>
            </a:r>
          </a:p>
        </p:txBody>
      </p:sp>
      <p:sp>
        <p:nvSpPr>
          <p:cNvPr id="7" name="Slide Number Placeholder 6">
            <a:extLst>
              <a:ext uri="{FF2B5EF4-FFF2-40B4-BE49-F238E27FC236}">
                <a16:creationId xmlns:a16="http://schemas.microsoft.com/office/drawing/2014/main" id="{A63001AF-E1CE-43D8-B1D9-F38E9BB3CD40}"/>
              </a:ext>
            </a:extLst>
          </p:cNvPr>
          <p:cNvSpPr>
            <a:spLocks noGrp="1"/>
          </p:cNvSpPr>
          <p:nvPr>
            <p:ph type="sldNum" sz="quarter" idx="12"/>
          </p:nvPr>
        </p:nvSpPr>
        <p:spPr/>
        <p:txBody>
          <a:bodyPr/>
          <a:lstStyle/>
          <a:p>
            <a:pPr algn="ctr"/>
            <a:fld id="{E5C7EF4D-DD50-400C-9F04-EB20CB99416E}" type="slidenum">
              <a:rPr lang="en-US" sz="2800" smtClean="0">
                <a:solidFill>
                  <a:schemeClr val="tx2"/>
                </a:solidFill>
              </a:rPr>
              <a:pPr algn="ctr"/>
              <a:t>‹#›</a:t>
            </a:fld>
            <a:endParaRPr lang="en-US" sz="1200" dirty="0">
              <a:solidFill>
                <a:schemeClr val="bg2">
                  <a:shade val="50000"/>
                </a:schemeClr>
              </a:solidFill>
              <a:effectLst/>
            </a:endParaRPr>
          </a:p>
        </p:txBody>
      </p:sp>
    </p:spTree>
    <p:extLst>
      <p:ext uri="{BB962C8B-B14F-4D97-AF65-F5344CB8AC3E}">
        <p14:creationId xmlns:p14="http://schemas.microsoft.com/office/powerpoint/2010/main" val="414752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6ADA07-CB27-42B0-AB5C-FCBF361F4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A4B3EE-9764-473C-BC66-DF9D525A32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F6BDE-1789-42A3-80EE-8747319F0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BE9BA387-B80D-4BEF-A3FD-02F758BF3B50}" type="datetime1">
              <a:rPr lang="en-US" smtClean="0"/>
              <a:t>6/27/2021</a:t>
            </a:fld>
            <a:endParaRPr lang="en-US" sz="1200" dirty="0">
              <a:solidFill>
                <a:schemeClr val="bg2">
                  <a:shade val="50000"/>
                </a:schemeClr>
              </a:solidFill>
            </a:endParaRPr>
          </a:p>
        </p:txBody>
      </p:sp>
      <p:sp>
        <p:nvSpPr>
          <p:cNvPr id="5" name="Footer Placeholder 4">
            <a:extLst>
              <a:ext uri="{FF2B5EF4-FFF2-40B4-BE49-F238E27FC236}">
                <a16:creationId xmlns:a16="http://schemas.microsoft.com/office/drawing/2014/main" id="{FD925BED-29AF-4C01-BD86-CBA503AB1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z="1200" dirty="0">
                <a:solidFill>
                  <a:schemeClr val="bg2">
                    <a:shade val="50000"/>
                  </a:schemeClr>
                </a:solidFill>
                <a:effectLst/>
              </a:rPr>
              <a:t>Veterans Health Administration</a:t>
            </a:r>
          </a:p>
        </p:txBody>
      </p:sp>
      <p:sp>
        <p:nvSpPr>
          <p:cNvPr id="6" name="Slide Number Placeholder 5">
            <a:extLst>
              <a:ext uri="{FF2B5EF4-FFF2-40B4-BE49-F238E27FC236}">
                <a16:creationId xmlns:a16="http://schemas.microsoft.com/office/drawing/2014/main" id="{2901C66F-B253-4D59-8613-C1E27570C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E5C7EF4D-DD50-400C-9F04-EB20CB99416E}" type="slidenum">
              <a:rPr lang="en-US" sz="2800" smtClean="0">
                <a:solidFill>
                  <a:schemeClr val="tx2"/>
                </a:solidFill>
              </a:rPr>
              <a:pPr algn="ctr"/>
              <a:t>‹#›</a:t>
            </a:fld>
            <a:endParaRPr lang="en-US" sz="1200" dirty="0">
              <a:solidFill>
                <a:schemeClr val="bg2">
                  <a:shade val="50000"/>
                </a:schemeClr>
              </a:solidFill>
              <a:effectLst/>
            </a:endParaRPr>
          </a:p>
        </p:txBody>
      </p:sp>
    </p:spTree>
    <p:extLst>
      <p:ext uri="{BB962C8B-B14F-4D97-AF65-F5344CB8AC3E}">
        <p14:creationId xmlns:p14="http://schemas.microsoft.com/office/powerpoint/2010/main" val="4003975139"/>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1.jp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notesSlide" Target="../notesSlides/notesSlide18.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cid:image002.png@01D24F17.22AE8330"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jp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jpg"/><Relationship Id="rId5" Type="http://schemas.openxmlformats.org/officeDocument/2006/relationships/image" Target="../media/image38.pn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1.jpg"/><Relationship Id="rId5" Type="http://schemas.openxmlformats.org/officeDocument/2006/relationships/image" Target="../media/image39.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jpg"/><Relationship Id="rId5" Type="http://schemas.openxmlformats.org/officeDocument/2006/relationships/image" Target="../media/image40.jp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1.jpg"/><Relationship Id="rId5" Type="http://schemas.openxmlformats.org/officeDocument/2006/relationships/image" Target="../media/image41.jpg"/><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9.xml"/><Relationship Id="rId5" Type="http://schemas.openxmlformats.org/officeDocument/2006/relationships/image" Target="../media/image49.jpe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1.jpg"/><Relationship Id="rId5" Type="http://schemas.openxmlformats.org/officeDocument/2006/relationships/image" Target="../media/image53.jp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56.png"/><Relationship Id="rId4" Type="http://schemas.openxmlformats.org/officeDocument/2006/relationships/image" Target="../media/image55.gi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1.jpg"/><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1314824" y="735106"/>
            <a:ext cx="10053763" cy="2928470"/>
          </a:xfrm>
        </p:spPr>
        <p:txBody>
          <a:bodyPr anchor="b">
            <a:normAutofit/>
          </a:bodyPr>
          <a:lstStyle/>
          <a:p>
            <a:pPr algn="l"/>
            <a:r>
              <a:rPr lang="en-US" sz="4800" b="1" dirty="0">
                <a:solidFill>
                  <a:srgbClr val="FFFFFF"/>
                </a:solidFill>
                <a:effectLst/>
              </a:rPr>
              <a:t>VetLink for Veterans &amp; Schedulers</a:t>
            </a:r>
          </a:p>
        </p:txBody>
      </p:sp>
      <p:sp>
        <p:nvSpPr>
          <p:cNvPr id="12" name="Title 1">
            <a:extLst>
              <a:ext uri="{FF2B5EF4-FFF2-40B4-BE49-F238E27FC236}">
                <a16:creationId xmlns:a16="http://schemas.microsoft.com/office/drawing/2014/main" id="{9F4A142E-DBED-4B11-B6E2-1364DB345C99}"/>
              </a:ext>
              <a:ext uri="{C183D7F6-B498-43B3-948B-1728B52AA6E4}">
                <adec:decorative xmlns:adec="http://schemas.microsoft.com/office/drawing/2017/decorative" val="1"/>
              </a:ext>
            </a:extLst>
          </p:cNvPr>
          <p:cNvSpPr txBox="1">
            <a:spLocks/>
          </p:cNvSpPr>
          <p:nvPr/>
        </p:nvSpPr>
        <p:spPr>
          <a:xfrm>
            <a:off x="10354236" y="6015668"/>
            <a:ext cx="1774479" cy="317556"/>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1200" b="1" dirty="0"/>
              <a:t>OVAC Last Update 06/20/2021</a:t>
            </a:r>
          </a:p>
        </p:txBody>
      </p:sp>
      <p:sp>
        <p:nvSpPr>
          <p:cNvPr id="6" name="Slide Number Placeholder 5">
            <a:extLst>
              <a:ext uri="{FF2B5EF4-FFF2-40B4-BE49-F238E27FC236}">
                <a16:creationId xmlns:a16="http://schemas.microsoft.com/office/drawing/2014/main" id="{96C2DA4F-9E9C-4DA0-AAEE-81E550011F3B}"/>
              </a:ext>
            </a:extLst>
          </p:cNvPr>
          <p:cNvSpPr>
            <a:spLocks noGrp="1"/>
          </p:cNvSpPr>
          <p:nvPr>
            <p:ph type="sldNum" sz="quarter" idx="12"/>
          </p:nvPr>
        </p:nvSpPr>
        <p:spPr>
          <a:xfrm>
            <a:off x="9385515" y="6390297"/>
            <a:ext cx="2743200" cy="365125"/>
          </a:xfrm>
        </p:spPr>
        <p:txBody>
          <a:bodyPr/>
          <a:lstStyle/>
          <a:p>
            <a:fld id="{E5C7EF4D-DD50-400C-9F04-EB20CB99416E}" type="slidenum">
              <a:rPr lang="en-US" sz="2000" smtClean="0">
                <a:solidFill>
                  <a:schemeClr val="tx2"/>
                </a:solidFill>
              </a:rPr>
              <a:pPr/>
              <a:t>1</a:t>
            </a:fld>
            <a:endParaRPr lang="en-US" sz="1050" dirty="0"/>
          </a:p>
        </p:txBody>
      </p:sp>
      <p:pic>
        <p:nvPicPr>
          <p:cNvPr id="10" name="Picture 9">
            <a:extLst>
              <a:ext uri="{FF2B5EF4-FFF2-40B4-BE49-F238E27FC236}">
                <a16:creationId xmlns:a16="http://schemas.microsoft.com/office/drawing/2014/main" id="{63CDE7AB-E4CF-406D-BC11-8D06BEF9408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Tree>
    <p:custDataLst>
      <p:tags r:id="rId1"/>
    </p:custDataLst>
    <p:extLst>
      <p:ext uri="{BB962C8B-B14F-4D97-AF65-F5344CB8AC3E}">
        <p14:creationId xmlns:p14="http://schemas.microsoft.com/office/powerpoint/2010/main" val="356915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505893-0F7E-4430-BB76-3961FF30E1C8}"/>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2766322" y="217498"/>
            <a:ext cx="7749540" cy="904939"/>
          </a:xfrm>
        </p:spPr>
        <p:txBody>
          <a:bodyPr>
            <a:noAutofit/>
          </a:bodyPr>
          <a:lstStyle/>
          <a:p>
            <a:r>
              <a:rPr lang="en-US" dirty="0">
                <a:solidFill>
                  <a:schemeClr val="bg1"/>
                </a:solidFill>
                <a:effectLst/>
              </a:rPr>
              <a:t>Verification Screens – DOB</a:t>
            </a:r>
          </a:p>
        </p:txBody>
      </p:sp>
      <p:sp>
        <p:nvSpPr>
          <p:cNvPr id="6" name="Content Placeholder 5"/>
          <p:cNvSpPr>
            <a:spLocks noGrp="1"/>
          </p:cNvSpPr>
          <p:nvPr>
            <p:ph sz="half" idx="1"/>
          </p:nvPr>
        </p:nvSpPr>
        <p:spPr>
          <a:xfrm>
            <a:off x="1026795" y="2203735"/>
            <a:ext cx="4472940" cy="2785810"/>
          </a:xfrm>
        </p:spPr>
        <p:txBody>
          <a:bodyPr>
            <a:normAutofit/>
          </a:bodyPr>
          <a:lstStyle/>
          <a:p>
            <a:r>
              <a:rPr lang="en-US" sz="2400" dirty="0"/>
              <a:t>Veteran selects year of birth</a:t>
            </a:r>
          </a:p>
          <a:p>
            <a:endParaRPr lang="en-US" sz="2400" dirty="0"/>
          </a:p>
          <a:p>
            <a:r>
              <a:rPr lang="en-US" sz="2400" dirty="0"/>
              <a:t>Veteran selects month of birth</a:t>
            </a:r>
          </a:p>
          <a:p>
            <a:endParaRPr lang="en-US" sz="2400" dirty="0"/>
          </a:p>
          <a:p>
            <a:r>
              <a:rPr lang="en-US" sz="2400" dirty="0"/>
              <a:t>Veteran selects day of birth</a:t>
            </a:r>
          </a:p>
        </p:txBody>
      </p:sp>
      <p:grpSp>
        <p:nvGrpSpPr>
          <p:cNvPr id="4" name="Group 3" descr="Please enter your date of birth; calendar selection for year, month, and day.">
            <a:extLst>
              <a:ext uri="{FF2B5EF4-FFF2-40B4-BE49-F238E27FC236}">
                <a16:creationId xmlns:a16="http://schemas.microsoft.com/office/drawing/2014/main" id="{AC7656EC-68F9-44F3-9B7C-1FB3C49C774D}"/>
              </a:ext>
            </a:extLst>
          </p:cNvPr>
          <p:cNvGrpSpPr/>
          <p:nvPr/>
        </p:nvGrpSpPr>
        <p:grpSpPr>
          <a:xfrm>
            <a:off x="6096000" y="2081874"/>
            <a:ext cx="3276600" cy="3943932"/>
            <a:chOff x="6121616" y="1777074"/>
            <a:chExt cx="3276600" cy="3943932"/>
          </a:xfrm>
        </p:grpSpPr>
        <p:pic>
          <p:nvPicPr>
            <p:cNvPr id="9" name="Picture 8" descr="DoB screen 3.png"/>
            <p:cNvPicPr>
              <a:picLocks/>
            </p:cNvPicPr>
            <p:nvPr/>
          </p:nvPicPr>
          <p:blipFill>
            <a:blip r:embed="rId4"/>
            <a:stretch>
              <a:fillRect/>
            </a:stretch>
          </p:blipFill>
          <p:spPr>
            <a:xfrm>
              <a:off x="6121616" y="1777074"/>
              <a:ext cx="3276600" cy="3943932"/>
            </a:xfrm>
            <a:prstGeom prst="rect">
              <a:avLst/>
            </a:prstGeom>
            <a:ln w="28575">
              <a:solidFill>
                <a:srgbClr val="CC3300"/>
              </a:solidFill>
            </a:ln>
          </p:spPr>
        </p:pic>
        <p:sp>
          <p:nvSpPr>
            <p:cNvPr id="2" name="Oval 1"/>
            <p:cNvSpPr/>
            <p:nvPr/>
          </p:nvSpPr>
          <p:spPr>
            <a:xfrm>
              <a:off x="7820471" y="2979176"/>
              <a:ext cx="609600" cy="40957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6554943" y="3391852"/>
              <a:ext cx="838200" cy="304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569416" y="4438453"/>
              <a:ext cx="381000" cy="304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1BD52473-6B69-4246-A282-67134DAE25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3" name="Slide Number Placeholder 2"/>
          <p:cNvSpPr>
            <a:spLocks noGrp="1"/>
          </p:cNvSpPr>
          <p:nvPr>
            <p:ph type="sldNum" sz="quarter" idx="12"/>
          </p:nvPr>
        </p:nvSpPr>
        <p:spPr>
          <a:xfrm>
            <a:off x="11521872" y="6445880"/>
            <a:ext cx="512638" cy="365125"/>
          </a:xfrm>
        </p:spPr>
        <p:txBody>
          <a:bodyPr>
            <a:normAutofit/>
          </a:bodyPr>
          <a:lstStyle/>
          <a:p>
            <a:pPr algn="ctr"/>
            <a:fld id="{9FCED76C-0B18-4817-A6D7-B620BF0D63AD}" type="slidenum">
              <a:rPr lang="en-US" smtClean="0">
                <a:solidFill>
                  <a:schemeClr val="accent1">
                    <a:lumMod val="50000"/>
                  </a:schemeClr>
                </a:solidFill>
              </a:rPr>
              <a:pPr algn="ctr"/>
              <a:t>10</a:t>
            </a:fld>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299435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Verification Screen  Confirm</a:t>
            </a:r>
          </a:p>
        </p:txBody>
      </p:sp>
      <p:sp>
        <p:nvSpPr>
          <p:cNvPr id="3" name="Content Placeholder 2"/>
          <p:cNvSpPr>
            <a:spLocks noGrp="1"/>
          </p:cNvSpPr>
          <p:nvPr>
            <p:ph sz="half" idx="1"/>
          </p:nvPr>
        </p:nvSpPr>
        <p:spPr>
          <a:xfrm>
            <a:off x="4581727" y="649480"/>
            <a:ext cx="3025303" cy="5546047"/>
          </a:xfrm>
        </p:spPr>
        <p:txBody>
          <a:bodyPr vert="horz" lIns="91440" tIns="45720" rIns="91440" bIns="45720" rtlCol="0" anchor="ctr">
            <a:normAutofit/>
          </a:bodyPr>
          <a:lstStyle/>
          <a:p>
            <a:pPr marL="0" indent="0" algn="ctr">
              <a:buNone/>
            </a:pPr>
            <a:r>
              <a:rPr lang="en-US" dirty="0"/>
              <a:t>Veteran confirms date of birth</a:t>
            </a:r>
          </a:p>
          <a:p>
            <a:endParaRPr lang="en-US" sz="2000" dirty="0"/>
          </a:p>
        </p:txBody>
      </p:sp>
      <p:pic>
        <p:nvPicPr>
          <p:cNvPr id="7" name="Picture 6" descr="confirm date of birth button"/>
          <p:cNvPicPr/>
          <p:nvPr/>
        </p:nvPicPr>
        <p:blipFill>
          <a:blip r:embed="rId4"/>
          <a:stretch>
            <a:fillRect/>
          </a:stretch>
        </p:blipFill>
        <p:spPr>
          <a:xfrm>
            <a:off x="8109502" y="1167995"/>
            <a:ext cx="3615776" cy="4533888"/>
          </a:xfrm>
          <a:prstGeom prst="rect">
            <a:avLst/>
          </a:prstGeom>
        </p:spPr>
      </p:pic>
      <p:sp>
        <p:nvSpPr>
          <p:cNvPr id="5" name="Slide Number Placeholder 4"/>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11</a:t>
            </a:fld>
            <a:endParaRPr lang="en-US" sz="11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226941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772175-955A-4811-B3D9-A03023BEF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4724" y="126724"/>
            <a:ext cx="6346209" cy="611304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92937" y="2554938"/>
            <a:ext cx="2501979" cy="6104139"/>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45782" y="1257085"/>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5457" y="385455"/>
            <a:ext cx="6858001" cy="6087091"/>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0C86EF7-5EC4-4682-A7BD-444DA4916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760" y="10141"/>
            <a:ext cx="5608469" cy="6858864"/>
          </a:xfrm>
          <a:prstGeom prst="rect">
            <a:avLst/>
          </a:prstGeom>
          <a:gradFill>
            <a:gsLst>
              <a:gs pos="21000">
                <a:schemeClr val="accent1">
                  <a:lumMod val="75000"/>
                  <a:alpha val="6000"/>
                </a:schemeClr>
              </a:gs>
              <a:gs pos="99000">
                <a:schemeClr val="accent1">
                  <a:lumMod val="50000"/>
                  <a:alpha val="3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52500" y="457199"/>
            <a:ext cx="4494652" cy="3465177"/>
          </a:xfrm>
        </p:spPr>
        <p:txBody>
          <a:bodyPr vert="horz" lIns="91440" tIns="45720" rIns="91440" bIns="45720" rtlCol="0" anchor="b">
            <a:normAutofit/>
          </a:bodyPr>
          <a:lstStyle/>
          <a:p>
            <a:r>
              <a:rPr lang="en-US" dirty="0">
                <a:solidFill>
                  <a:srgbClr val="FFFFFF"/>
                </a:solidFill>
              </a:rPr>
              <a:t>Pre-Registration Check-In</a:t>
            </a:r>
          </a:p>
        </p:txBody>
      </p:sp>
      <p:sp>
        <p:nvSpPr>
          <p:cNvPr id="3" name="Content Placeholder 2"/>
          <p:cNvSpPr>
            <a:spLocks noGrp="1"/>
          </p:cNvSpPr>
          <p:nvPr>
            <p:ph sz="half" idx="1"/>
          </p:nvPr>
        </p:nvSpPr>
        <p:spPr>
          <a:xfrm>
            <a:off x="952499" y="4745318"/>
            <a:ext cx="4506605" cy="1266530"/>
          </a:xfrm>
        </p:spPr>
        <p:txBody>
          <a:bodyPr vert="horz" lIns="91440" tIns="45720" rIns="91440" bIns="45720" rtlCol="0">
            <a:normAutofit/>
          </a:bodyPr>
          <a:lstStyle/>
          <a:p>
            <a:pPr marL="0" indent="0">
              <a:buNone/>
            </a:pPr>
            <a:r>
              <a:rPr lang="en-US" dirty="0">
                <a:solidFill>
                  <a:srgbClr val="FFFFFF"/>
                </a:solidFill>
              </a:rPr>
              <a:t>Veteran confirms identity </a:t>
            </a:r>
          </a:p>
        </p:txBody>
      </p:sp>
      <p:pic>
        <p:nvPicPr>
          <p:cNvPr id="4" name="Picture 3" descr="veteran confirms their identity"/>
          <p:cNvPicPr/>
          <p:nvPr/>
        </p:nvPicPr>
        <p:blipFill rotWithShape="1">
          <a:blip r:embed="rId4"/>
          <a:srcRect t="4131" r="2" b="2"/>
          <a:stretch/>
        </p:blipFill>
        <p:spPr>
          <a:xfrm>
            <a:off x="7101840" y="1028701"/>
            <a:ext cx="4033520" cy="4833620"/>
          </a:xfrm>
          <a:prstGeom prst="rect">
            <a:avLst/>
          </a:prstGeom>
        </p:spPr>
      </p:pic>
      <p:sp>
        <p:nvSpPr>
          <p:cNvPr id="6" name="Slide Number Placeholder 5"/>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9FCED76C-0B18-4817-A6D7-B620BF0D63AD}" type="slidenum">
              <a:rPr lang="en-US" sz="1100">
                <a:solidFill>
                  <a:schemeClr val="tx1">
                    <a:lumMod val="50000"/>
                    <a:lumOff val="50000"/>
                  </a:schemeClr>
                </a:solidFill>
                <a:latin typeface="Calibri" panose="020F0502020204030204"/>
              </a:rPr>
              <a:pPr>
                <a:spcAft>
                  <a:spcPts val="600"/>
                </a:spcAft>
                <a:defRPr/>
              </a:pPr>
              <a:t>12</a:t>
            </a:fld>
            <a:endParaRPr lang="en-US" sz="1100" dirty="0">
              <a:solidFill>
                <a:schemeClr val="tx1">
                  <a:lumMod val="50000"/>
                  <a:lumOff val="50000"/>
                </a:schemeClr>
              </a:solidFill>
              <a:latin typeface="Calibri" panose="020F0502020204030204"/>
            </a:endParaRPr>
          </a:p>
        </p:txBody>
      </p:sp>
    </p:spTree>
    <p:custDataLst>
      <p:tags r:id="rId1"/>
    </p:custDataLst>
    <p:extLst>
      <p:ext uri="{BB962C8B-B14F-4D97-AF65-F5344CB8AC3E}">
        <p14:creationId xmlns:p14="http://schemas.microsoft.com/office/powerpoint/2010/main" val="143512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55066" y="2767106"/>
            <a:ext cx="3085803"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Pre-Registration Check-In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(2 of 5)</a:t>
            </a:r>
          </a:p>
        </p:txBody>
      </p:sp>
      <p:sp>
        <p:nvSpPr>
          <p:cNvPr id="3" name="Content Placeholder 2"/>
          <p:cNvSpPr>
            <a:spLocks noGrp="1"/>
          </p:cNvSpPr>
          <p:nvPr>
            <p:ph sz="half" idx="1"/>
          </p:nvPr>
        </p:nvSpPr>
        <p:spPr>
          <a:xfrm>
            <a:off x="568950" y="624791"/>
            <a:ext cx="2919738" cy="1494117"/>
          </a:xfrm>
        </p:spPr>
        <p:txBody>
          <a:bodyPr vert="horz" lIns="91440" tIns="45720" rIns="91440" bIns="45720" rtlCol="0" anchor="b">
            <a:normAutofit/>
          </a:bodyPr>
          <a:lstStyle/>
          <a:p>
            <a:pPr marL="0" indent="0">
              <a:buNone/>
            </a:pPr>
            <a:r>
              <a:rPr lang="en-US" sz="2400" kern="1200" dirty="0">
                <a:solidFill>
                  <a:srgbClr val="FFFFFF"/>
                </a:solidFill>
                <a:latin typeface="+mn-lt"/>
                <a:ea typeface="+mn-ea"/>
                <a:cs typeface="+mn-cs"/>
              </a:rPr>
              <a:t>Veteran confirms or edits contact information</a:t>
            </a:r>
          </a:p>
        </p:txBody>
      </p:sp>
      <p:pic>
        <p:nvPicPr>
          <p:cNvPr id="6" name="Picture 5" descr="veteran confirms or edits contact information screen with buttons to edit each line."/>
          <p:cNvPicPr>
            <a:picLocks/>
          </p:cNvPicPr>
          <p:nvPr/>
        </p:nvPicPr>
        <p:blipFill>
          <a:blip r:embed="rId4"/>
          <a:stretch>
            <a:fillRect/>
          </a:stretch>
        </p:blipFill>
        <p:spPr>
          <a:xfrm>
            <a:off x="5753273" y="467208"/>
            <a:ext cx="4724057" cy="5923584"/>
          </a:xfrm>
          <a:prstGeom prst="rect">
            <a:avLst/>
          </a:prstGeom>
        </p:spPr>
      </p:pic>
      <p:sp>
        <p:nvSpPr>
          <p:cNvPr id="5" name="Slide Number Placeholder 4"/>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13</a:t>
            </a:fld>
            <a:endParaRPr lang="en-US" sz="11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178472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Veteran Insurance Verification</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7" name="Picture 3" descr="Additional Insurance Information? Yes or No buttons"/>
          <p:cNvPicPr>
            <a:picLocks noChangeAspect="1" noChangeArrowheads="1"/>
          </p:cNvPicPr>
          <p:nvPr/>
        </p:nvPicPr>
        <p:blipFill rotWithShape="1">
          <a:blip r:embed="rId4">
            <a:extLst>
              <a:ext uri="{28A0092B-C50C-407E-A947-70E740481C1C}">
                <a14:useLocalDpi xmlns:a14="http://schemas.microsoft.com/office/drawing/2010/main" val="0"/>
              </a:ext>
            </a:extLst>
          </a:blip>
          <a:srcRect l="63522" t="7805" r="12469"/>
          <a:stretch/>
        </p:blipFill>
        <p:spPr bwMode="auto">
          <a:xfrm>
            <a:off x="1216969" y="2426818"/>
            <a:ext cx="3685114" cy="3997637"/>
          </a:xfrm>
          <a:prstGeom prst="rect">
            <a:avLst/>
          </a:prstGeom>
          <a:noFill/>
          <a:extLst>
            <a:ext uri="{909E8E84-426E-40DD-AFC4-6F175D3DCCD1}">
              <a14:hiddenFill xmlns:a14="http://schemas.microsoft.com/office/drawing/2010/main">
                <a:solidFill>
                  <a:schemeClr val="accent1"/>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28" name="Picture 4" descr="Doyou have the following insurance? Blue Cross Blue Shield.  Yes or No buttons."/>
          <p:cNvPicPr>
            <a:picLocks noChangeAspect="1" noChangeArrowheads="1"/>
          </p:cNvPicPr>
          <p:nvPr/>
        </p:nvPicPr>
        <p:blipFill rotWithShape="1">
          <a:blip r:embed="rId5">
            <a:extLst>
              <a:ext uri="{28A0092B-C50C-407E-A947-70E740481C1C}">
                <a14:useLocalDpi xmlns:a14="http://schemas.microsoft.com/office/drawing/2010/main" val="0"/>
              </a:ext>
            </a:extLst>
          </a:blip>
          <a:srcRect l="62713" t="7317" r="12957"/>
          <a:stretch/>
        </p:blipFill>
        <p:spPr bwMode="auto">
          <a:xfrm>
            <a:off x="7315668" y="2426818"/>
            <a:ext cx="3714727" cy="3997637"/>
          </a:xfrm>
          <a:prstGeom prst="rect">
            <a:avLst/>
          </a:prstGeom>
          <a:noFill/>
          <a:extLst>
            <a:ext uri="{909E8E84-426E-40DD-AFC4-6F175D3DCCD1}">
              <a14:hiddenFill xmlns:a14="http://schemas.microsoft.com/office/drawing/2010/main">
                <a:solidFill>
                  <a:schemeClr val="accent1"/>
                </a:solidFill>
              </a14:hiddenFill>
            </a:ext>
          </a:extLst>
        </p:spPr>
      </p:pic>
      <p:sp>
        <p:nvSpPr>
          <p:cNvPr id="5" name="Slide Number Placeholder 4"/>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9FCED76C-0B18-4817-A6D7-B620BF0D63AD}" type="slidenum">
              <a:rPr lang="en-US">
                <a:solidFill>
                  <a:srgbClr val="898989"/>
                </a:solidFill>
              </a:rPr>
              <a:pPr>
                <a:spcAft>
                  <a:spcPts val="600"/>
                </a:spcAft>
              </a:pPr>
              <a:t>14</a:t>
            </a:fld>
            <a:endParaRPr lang="en-US" dirty="0">
              <a:solidFill>
                <a:srgbClr val="898989"/>
              </a:solidFill>
            </a:endParaRPr>
          </a:p>
        </p:txBody>
      </p:sp>
    </p:spTree>
    <p:custDataLst>
      <p:tags r:id="rId1"/>
    </p:custDataLst>
    <p:extLst>
      <p:ext uri="{BB962C8B-B14F-4D97-AF65-F5344CB8AC3E}">
        <p14:creationId xmlns:p14="http://schemas.microsoft.com/office/powerpoint/2010/main" val="175187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Pre-Registration Check-In (</a:t>
            </a:r>
            <a:r>
              <a:rPr lang="en-US" sz="4800" dirty="0"/>
              <a:t>3 of 5</a:t>
            </a:r>
            <a:r>
              <a:rPr lang="en-US" sz="4800" kern="1200" dirty="0">
                <a:solidFill>
                  <a:schemeClr val="tx1"/>
                </a:solidFill>
                <a:latin typeface="+mj-lt"/>
                <a:ea typeface="+mj-ea"/>
                <a:cs typeface="+mj-cs"/>
              </a:rPr>
              <a:t>)</a:t>
            </a:r>
          </a:p>
        </p:txBody>
      </p:sp>
      <p:sp>
        <p:nvSpPr>
          <p:cNvPr id="24" name="Rectangle 12">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4">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6">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sz="half" idx="1"/>
          </p:nvPr>
        </p:nvSpPr>
        <p:spPr>
          <a:xfrm>
            <a:off x="823442" y="4541263"/>
            <a:ext cx="4662957" cy="1395022"/>
          </a:xfrm>
        </p:spPr>
        <p:txBody>
          <a:bodyPr vert="horz" lIns="91440" tIns="45720" rIns="91440" bIns="45720" rtlCol="0" anchor="t">
            <a:normAutofit/>
          </a:bodyPr>
          <a:lstStyle/>
          <a:p>
            <a:pPr marL="0" indent="0">
              <a:buNone/>
            </a:pPr>
            <a:r>
              <a:rPr lang="en-US" sz="2400" kern="1200" dirty="0">
                <a:solidFill>
                  <a:srgbClr val="FFFFFF"/>
                </a:solidFill>
                <a:latin typeface="+mn-lt"/>
                <a:ea typeface="+mn-ea"/>
                <a:cs typeface="+mn-cs"/>
              </a:rPr>
              <a:t>Veteran confirms or edits Next of Kin information</a:t>
            </a:r>
          </a:p>
        </p:txBody>
      </p:sp>
      <p:pic>
        <p:nvPicPr>
          <p:cNvPr id="6" name="Picture 5" descr="Your next of kin: name, address, home and work phone with edit buttons to edit each line."/>
          <p:cNvPicPr/>
          <p:nvPr/>
        </p:nvPicPr>
        <p:blipFill>
          <a:blip r:embed="rId4"/>
          <a:stretch>
            <a:fillRect/>
          </a:stretch>
        </p:blipFill>
        <p:spPr>
          <a:xfrm>
            <a:off x="6941082" y="463404"/>
            <a:ext cx="4428671" cy="5553193"/>
          </a:xfrm>
          <a:prstGeom prst="rect">
            <a:avLst/>
          </a:prstGeom>
        </p:spPr>
      </p:pic>
      <p:sp>
        <p:nvSpPr>
          <p:cNvPr id="27" name="Rectangle 1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15</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126803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title"/>
          </p:nvPr>
        </p:nvSpPr>
        <p:spPr>
          <a:xfrm>
            <a:off x="433879" y="773470"/>
            <a:ext cx="6230319" cy="1285106"/>
          </a:xfrm>
        </p:spPr>
        <p:txBody>
          <a:bodyPr vert="horz" lIns="91440" tIns="45720" rIns="91440" bIns="45720" rtlCol="0" anchor="t">
            <a:normAutofit/>
          </a:bodyPr>
          <a:lstStyle/>
          <a:p>
            <a:r>
              <a:rPr lang="en-US" sz="4000" kern="1200" dirty="0">
                <a:solidFill>
                  <a:schemeClr val="tx1"/>
                </a:solidFill>
                <a:latin typeface="+mj-lt"/>
                <a:ea typeface="+mj-ea"/>
                <a:cs typeface="+mj-cs"/>
              </a:rPr>
              <a:t>Appointments Screen</a:t>
            </a:r>
          </a:p>
        </p:txBody>
      </p:sp>
      <p:sp>
        <p:nvSpPr>
          <p:cNvPr id="7" name="Content Placeholder 8"/>
          <p:cNvSpPr>
            <a:spLocks noGrp="1"/>
          </p:cNvSpPr>
          <p:nvPr>
            <p:ph sz="half" idx="1"/>
          </p:nvPr>
        </p:nvSpPr>
        <p:spPr>
          <a:xfrm>
            <a:off x="378372" y="1860331"/>
            <a:ext cx="6988343" cy="3877861"/>
          </a:xfrm>
        </p:spPr>
        <p:txBody>
          <a:bodyPr vert="horz" lIns="91440" tIns="45720" rIns="91440" bIns="45720" rtlCol="0">
            <a:normAutofit/>
          </a:bodyPr>
          <a:lstStyle/>
          <a:p>
            <a:pPr marL="0"/>
            <a:r>
              <a:rPr lang="en-US" sz="2000" dirty="0"/>
              <a:t>Today’s appointments are listed and checked in</a:t>
            </a:r>
          </a:p>
          <a:p>
            <a:pPr marL="285750" lvl="1">
              <a:defRPr/>
            </a:pPr>
            <a:r>
              <a:rPr lang="en-US" sz="2000" b="1" i="1" dirty="0"/>
              <a:t>The first screen will list the appointments  in which the Veteran is about to check in</a:t>
            </a:r>
          </a:p>
          <a:p>
            <a:pPr marL="285750" lvl="1">
              <a:defRPr/>
            </a:pPr>
            <a:r>
              <a:rPr lang="en-US" sz="2000" b="1" i="1" dirty="0"/>
              <a:t>The next screen confirms Veteran has checked in</a:t>
            </a:r>
          </a:p>
          <a:p>
            <a:pPr marL="285750" lvl="1">
              <a:defRPr/>
            </a:pPr>
            <a:r>
              <a:rPr lang="en-US" sz="2000" b="1" i="1" dirty="0"/>
              <a:t>BOLD </a:t>
            </a:r>
            <a:r>
              <a:rPr lang="en-US" sz="2000" b="1" i="1" dirty="0">
                <a:solidFill>
                  <a:srgbClr val="339933"/>
                </a:solidFill>
              </a:rPr>
              <a:t>GREEN</a:t>
            </a:r>
            <a:r>
              <a:rPr lang="en-US" sz="2000" b="1" i="1" dirty="0"/>
              <a:t> CHECK MARK</a:t>
            </a:r>
            <a:r>
              <a:rPr lang="en-US" sz="2000" dirty="0"/>
              <a:t>—Veteran has successfully checked in for appointment using VetLink</a:t>
            </a:r>
          </a:p>
          <a:p>
            <a:pPr marL="285750" lvl="1">
              <a:defRPr/>
            </a:pPr>
            <a:r>
              <a:rPr lang="en-US" sz="2000" dirty="0"/>
              <a:t>UNEMPHASIZED BLACK TEXT–Veteran is not being checked in for that specific appointment</a:t>
            </a:r>
          </a:p>
          <a:p>
            <a:endParaRPr lang="en-US" sz="2000" dirty="0"/>
          </a:p>
        </p:txBody>
      </p:sp>
      <p:pic>
        <p:nvPicPr>
          <p:cNvPr id="10" name="Picture 9" descr="Today's appts - checked in - print &amp; proceed"/>
          <p:cNvPicPr/>
          <p:nvPr/>
        </p:nvPicPr>
        <p:blipFill rotWithShape="1">
          <a:blip r:embed="rId4"/>
          <a:srcRect t="7376" r="4" b="42476"/>
          <a:stretch/>
        </p:blipFill>
        <p:spPr>
          <a:xfrm>
            <a:off x="7472256" y="1175937"/>
            <a:ext cx="3911686" cy="2467303"/>
          </a:xfrm>
          <a:prstGeom prst="rect">
            <a:avLst/>
          </a:prstGeom>
        </p:spPr>
      </p:pic>
      <p:sp>
        <p:nvSpPr>
          <p:cNvPr id="73" name="Rectangle 7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lumMod val="75000"/>
                </a:schemeClr>
              </a:gs>
              <a:gs pos="100000">
                <a:srgbClr val="0000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4038599" cy="456772"/>
          </a:xfrm>
          <a:prstGeom prst="rect">
            <a:avLst/>
          </a:prstGeom>
          <a:gradFill>
            <a:gsLst>
              <a:gs pos="0">
                <a:schemeClr val="accent1">
                  <a:lumMod val="5000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16</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108733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36397" y="502021"/>
            <a:ext cx="4959603" cy="1642969"/>
          </a:xfrm>
        </p:spPr>
        <p:txBody>
          <a:bodyPr vert="horz" lIns="91440" tIns="45720" rIns="91440" bIns="45720" rtlCol="0" anchor="b">
            <a:normAutofit/>
          </a:bodyPr>
          <a:lstStyle/>
          <a:p>
            <a:r>
              <a:rPr lang="en-US" kern="1200" dirty="0">
                <a:solidFill>
                  <a:schemeClr val="tx1"/>
                </a:solidFill>
                <a:latin typeface="+mj-lt"/>
                <a:ea typeface="+mj-ea"/>
                <a:cs typeface="+mj-cs"/>
              </a:rPr>
              <a:t>Pre-Registration </a:t>
            </a:r>
            <a:br>
              <a:rPr lang="en-US" kern="1200" dirty="0">
                <a:solidFill>
                  <a:schemeClr val="tx1"/>
                </a:solidFill>
                <a:latin typeface="+mj-lt"/>
                <a:ea typeface="+mj-ea"/>
                <a:cs typeface="+mj-cs"/>
              </a:rPr>
            </a:br>
            <a:r>
              <a:rPr lang="en-US" kern="1200" dirty="0">
                <a:solidFill>
                  <a:schemeClr val="tx1"/>
                </a:solidFill>
                <a:latin typeface="+mj-lt"/>
                <a:ea typeface="+mj-ea"/>
                <a:cs typeface="+mj-cs"/>
              </a:rPr>
              <a:t>Check In (</a:t>
            </a:r>
            <a:r>
              <a:rPr lang="en-US" dirty="0"/>
              <a:t>4 of 5</a:t>
            </a:r>
            <a:r>
              <a:rPr lang="en-US" kern="1200" dirty="0">
                <a:solidFill>
                  <a:schemeClr val="tx1"/>
                </a:solidFill>
                <a:latin typeface="+mj-lt"/>
                <a:ea typeface="+mj-ea"/>
                <a:cs typeface="+mj-cs"/>
              </a:rPr>
              <a:t>)</a:t>
            </a:r>
          </a:p>
        </p:txBody>
      </p:sp>
      <p:sp>
        <p:nvSpPr>
          <p:cNvPr id="3" name="Content Placeholder 2"/>
          <p:cNvSpPr>
            <a:spLocks noGrp="1"/>
          </p:cNvSpPr>
          <p:nvPr>
            <p:ph sz="half" idx="1"/>
          </p:nvPr>
        </p:nvSpPr>
        <p:spPr>
          <a:xfrm>
            <a:off x="1136396" y="2779109"/>
            <a:ext cx="4959603" cy="2987570"/>
          </a:xfrm>
        </p:spPr>
        <p:txBody>
          <a:bodyPr vert="horz" lIns="91440" tIns="45720" rIns="91440" bIns="45720" rtlCol="0" anchor="t">
            <a:normAutofit/>
          </a:bodyPr>
          <a:lstStyle/>
          <a:p>
            <a:r>
              <a:rPr lang="en-US" dirty="0"/>
              <a:t>Click “Exit” to conclude and wait to be called</a:t>
            </a:r>
          </a:p>
          <a:p>
            <a:endParaRPr lang="en-US" dirty="0"/>
          </a:p>
          <a:p>
            <a:r>
              <a:rPr lang="en-US" dirty="0"/>
              <a:t>Or click “I Want to Do More”</a:t>
            </a:r>
          </a:p>
        </p:txBody>
      </p:sp>
      <p:pic>
        <p:nvPicPr>
          <p:cNvPr id="9" name="Picture 8" descr="hanks! Appt check in complete - exit or iwtdm"/>
          <p:cNvPicPr/>
          <p:nvPr/>
        </p:nvPicPr>
        <p:blipFill>
          <a:blip r:embed="rId4"/>
          <a:stretch>
            <a:fillRect/>
          </a:stretch>
        </p:blipFill>
        <p:spPr>
          <a:xfrm>
            <a:off x="6940216" y="489118"/>
            <a:ext cx="4345475" cy="5466007"/>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17</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379663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4620" y="243841"/>
            <a:ext cx="7787640" cy="876300"/>
          </a:xfrm>
        </p:spPr>
        <p:txBody>
          <a:bodyPr>
            <a:noAutofit/>
          </a:bodyPr>
          <a:lstStyle/>
          <a:p>
            <a:r>
              <a:rPr lang="en-US" dirty="0"/>
              <a:t>Pre-Registration Check In (5 of 5)</a:t>
            </a:r>
          </a:p>
        </p:txBody>
      </p:sp>
      <p:grpSp>
        <p:nvGrpSpPr>
          <p:cNvPr id="6" name="Group 5" descr="Vetlink screen - appointment check-in completed - button selected &quot;I want to do more&quot;">
            <a:extLst>
              <a:ext uri="{FF2B5EF4-FFF2-40B4-BE49-F238E27FC236}">
                <a16:creationId xmlns:a16="http://schemas.microsoft.com/office/drawing/2014/main" id="{F15E742B-DC89-4A64-ABB7-F994ABBBA37D}"/>
              </a:ext>
            </a:extLst>
          </p:cNvPr>
          <p:cNvGrpSpPr/>
          <p:nvPr/>
        </p:nvGrpSpPr>
        <p:grpSpPr>
          <a:xfrm>
            <a:off x="1472362" y="1588770"/>
            <a:ext cx="2667000" cy="3352800"/>
            <a:chOff x="2805862" y="1905000"/>
            <a:chExt cx="2667000" cy="3352800"/>
          </a:xfrm>
        </p:grpSpPr>
        <p:pic>
          <p:nvPicPr>
            <p:cNvPr id="9" name="Picture 8" descr="Check in - 11 - Thanks! Appt check in complete - exit or iwtdm.png"/>
            <p:cNvPicPr/>
            <p:nvPr/>
          </p:nvPicPr>
          <p:blipFill>
            <a:blip r:embed="rId4"/>
            <a:stretch>
              <a:fillRect/>
            </a:stretch>
          </p:blipFill>
          <p:spPr>
            <a:xfrm>
              <a:off x="2805862" y="1905000"/>
              <a:ext cx="2667000" cy="3352800"/>
            </a:xfrm>
            <a:prstGeom prst="rect">
              <a:avLst/>
            </a:prstGeom>
            <a:ln w="28575">
              <a:solidFill>
                <a:srgbClr val="FF0000"/>
              </a:solidFill>
            </a:ln>
          </p:spPr>
        </p:pic>
        <p:sp>
          <p:nvSpPr>
            <p:cNvPr id="11" name="Oval 10"/>
            <p:cNvSpPr/>
            <p:nvPr/>
          </p:nvSpPr>
          <p:spPr>
            <a:xfrm>
              <a:off x="3298203" y="4552765"/>
              <a:ext cx="1682318" cy="304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2" name="Picture 11" descr="After selecting I want to do more they reccieve a menu of options"/>
          <p:cNvPicPr/>
          <p:nvPr/>
        </p:nvPicPr>
        <p:blipFill>
          <a:blip r:embed="rId5"/>
          <a:stretch>
            <a:fillRect/>
          </a:stretch>
        </p:blipFill>
        <p:spPr>
          <a:xfrm>
            <a:off x="6381527" y="1588770"/>
            <a:ext cx="2961638" cy="3352800"/>
          </a:xfrm>
          <a:prstGeom prst="rect">
            <a:avLst/>
          </a:prstGeom>
          <a:ln w="28575">
            <a:solidFill>
              <a:srgbClr val="FF0000"/>
            </a:solidFill>
          </a:ln>
        </p:spPr>
      </p:pic>
      <p:sp>
        <p:nvSpPr>
          <p:cNvPr id="5" name="TextBox 4"/>
          <p:cNvSpPr txBox="1"/>
          <p:nvPr/>
        </p:nvSpPr>
        <p:spPr>
          <a:xfrm>
            <a:off x="1124607" y="5150859"/>
            <a:ext cx="9942786" cy="461665"/>
          </a:xfrm>
          <a:prstGeom prst="rect">
            <a:avLst/>
          </a:prstGeom>
          <a:noFill/>
        </p:spPr>
        <p:txBody>
          <a:bodyPr wrap="square" rtlCol="0">
            <a:spAutoFit/>
          </a:bodyPr>
          <a:lstStyle/>
          <a:p>
            <a:r>
              <a:rPr lang="en-US" sz="2400" dirty="0"/>
              <a:t>Clicking “I Want to do More” directs the Veteran back to the “Options” menu.</a:t>
            </a:r>
          </a:p>
        </p:txBody>
      </p:sp>
      <p:sp>
        <p:nvSpPr>
          <p:cNvPr id="3" name="Right Arrow 2">
            <a:extLst>
              <a:ext uri="{C183D7F6-B498-43B3-948B-1728B52AA6E4}">
                <adec:decorative xmlns:adec="http://schemas.microsoft.com/office/drawing/2017/decorative" val="1"/>
              </a:ext>
            </a:extLst>
          </p:cNvPr>
          <p:cNvSpPr/>
          <p:nvPr/>
        </p:nvSpPr>
        <p:spPr>
          <a:xfrm>
            <a:off x="4743675" y="2510118"/>
            <a:ext cx="1066800" cy="914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FEE1C99-1DCD-4121-B63D-2AC4AA6DA50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4" name="Slide Number Placeholder 3"/>
          <p:cNvSpPr>
            <a:spLocks noGrp="1"/>
          </p:cNvSpPr>
          <p:nvPr>
            <p:ph type="sldNum" sz="quarter" idx="12"/>
          </p:nvPr>
        </p:nvSpPr>
        <p:spPr/>
        <p:txBody>
          <a:bodyPr/>
          <a:lstStyle/>
          <a:p>
            <a:fld id="{9FCED76C-0B18-4817-A6D7-B620BF0D63AD}" type="slidenum">
              <a:rPr lang="en-US" smtClean="0"/>
              <a:t>18</a:t>
            </a:fld>
            <a:endParaRPr lang="en-US" dirty="0"/>
          </a:p>
        </p:txBody>
      </p:sp>
    </p:spTree>
    <p:custDataLst>
      <p:tags r:id="rId1"/>
    </p:custDataLst>
    <p:extLst>
      <p:ext uri="{BB962C8B-B14F-4D97-AF65-F5344CB8AC3E}">
        <p14:creationId xmlns:p14="http://schemas.microsoft.com/office/powerpoint/2010/main" val="393987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498076-C47D-4863-9F86-647B0C8654BC}"/>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05100" y="274638"/>
            <a:ext cx="7726680" cy="860742"/>
          </a:xfrm>
        </p:spPr>
        <p:txBody>
          <a:bodyPr>
            <a:normAutofit/>
          </a:bodyPr>
          <a:lstStyle/>
          <a:p>
            <a:r>
              <a:rPr lang="en-US" sz="4000" dirty="0">
                <a:solidFill>
                  <a:schemeClr val="bg1"/>
                </a:solidFill>
              </a:rPr>
              <a:t>View Future Appointments</a:t>
            </a:r>
          </a:p>
        </p:txBody>
      </p:sp>
      <p:pic>
        <p:nvPicPr>
          <p:cNvPr id="8" name="Content Placeholder 5" descr="Vetlink screen menu with option selected: View Future Appts"/>
          <p:cNvPicPr>
            <a:picLocks/>
          </p:cNvPicPr>
          <p:nvPr/>
        </p:nvPicPr>
        <p:blipFill>
          <a:blip r:embed="rId4"/>
          <a:stretch>
            <a:fillRect/>
          </a:stretch>
        </p:blipFill>
        <p:spPr>
          <a:xfrm>
            <a:off x="1808712" y="2027279"/>
            <a:ext cx="2608338" cy="3377379"/>
          </a:xfrm>
          <a:prstGeom prst="rect">
            <a:avLst/>
          </a:prstGeom>
          <a:ln w="28575">
            <a:solidFill>
              <a:srgbClr val="CC3300"/>
            </a:solidFill>
          </a:ln>
        </p:spPr>
      </p:pic>
      <p:pic>
        <p:nvPicPr>
          <p:cNvPr id="3" name="Picture 2" descr="Vetlink screen: Your future appointments with button to proceed."/>
          <p:cNvPicPr>
            <a:picLocks/>
          </p:cNvPicPr>
          <p:nvPr/>
        </p:nvPicPr>
        <p:blipFill>
          <a:blip r:embed="rId5"/>
          <a:stretch>
            <a:fillRect/>
          </a:stretch>
        </p:blipFill>
        <p:spPr>
          <a:xfrm>
            <a:off x="4795841" y="2026941"/>
            <a:ext cx="2636707" cy="3377379"/>
          </a:xfrm>
          <a:prstGeom prst="rect">
            <a:avLst/>
          </a:prstGeom>
          <a:ln w="28575" cmpd="sng">
            <a:solidFill>
              <a:srgbClr val="FF0000"/>
            </a:solidFill>
          </a:ln>
        </p:spPr>
      </p:pic>
      <p:pic>
        <p:nvPicPr>
          <p:cNvPr id="4" name="Picture 3" descr="Vetlink screen with Future Appts - &quot;we have no record of any appts for you in the next 31 days&quot;"/>
          <p:cNvPicPr>
            <a:picLocks noChangeAspect="1"/>
          </p:cNvPicPr>
          <p:nvPr/>
        </p:nvPicPr>
        <p:blipFill>
          <a:blip r:embed="rId6"/>
          <a:stretch>
            <a:fillRect/>
          </a:stretch>
        </p:blipFill>
        <p:spPr>
          <a:xfrm>
            <a:off x="7733358" y="2026920"/>
            <a:ext cx="2698422" cy="3376972"/>
          </a:xfrm>
          <a:prstGeom prst="rect">
            <a:avLst/>
          </a:prstGeom>
          <a:ln w="28575" cmpd="sng">
            <a:solidFill>
              <a:srgbClr val="FF0000"/>
            </a:solidFill>
          </a:ln>
        </p:spPr>
      </p:pic>
      <p:pic>
        <p:nvPicPr>
          <p:cNvPr id="12" name="Picture 11">
            <a:extLst>
              <a:ext uri="{C183D7F6-B498-43B3-948B-1728B52AA6E4}">
                <adec:decorative xmlns:adec="http://schemas.microsoft.com/office/drawing/2017/decorative" val="1"/>
              </a:ext>
            </a:extLst>
          </p:cNvPr>
          <p:cNvPicPr/>
          <p:nvPr/>
        </p:nvPicPr>
        <p:blipFill>
          <a:blip r:embed="rId7"/>
          <a:stretch>
            <a:fillRect/>
          </a:stretch>
        </p:blipFill>
        <p:spPr>
          <a:xfrm>
            <a:off x="1808711" y="2026920"/>
            <a:ext cx="2608338" cy="3376972"/>
          </a:xfrm>
          <a:prstGeom prst="rect">
            <a:avLst/>
          </a:prstGeom>
          <a:ln w="28575">
            <a:solidFill>
              <a:srgbClr val="FF0000"/>
            </a:solidFill>
          </a:ln>
        </p:spPr>
      </p:pic>
      <p:sp>
        <p:nvSpPr>
          <p:cNvPr id="13" name="Oval 12">
            <a:extLst>
              <a:ext uri="{C183D7F6-B498-43B3-948B-1728B52AA6E4}">
                <adec:decorative xmlns:adec="http://schemas.microsoft.com/office/drawing/2017/decorative" val="1"/>
              </a:ext>
            </a:extLst>
          </p:cNvPr>
          <p:cNvSpPr/>
          <p:nvPr/>
        </p:nvSpPr>
        <p:spPr>
          <a:xfrm>
            <a:off x="1933263" y="3663737"/>
            <a:ext cx="2339015" cy="371900"/>
          </a:xfrm>
          <a:prstGeom prst="ellipse">
            <a:avLst/>
          </a:prstGeom>
          <a:noFill/>
          <a:ln w="28575" cmpd="sng">
            <a:solidFill>
              <a:srgbClr val="CC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3567FF1-3390-4F70-A02C-592C4CBCF4B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6" name="Slide Number Placeholder 5"/>
          <p:cNvSpPr>
            <a:spLocks noGrp="1"/>
          </p:cNvSpPr>
          <p:nvPr>
            <p:ph type="sldNum" sz="quarter" idx="12"/>
          </p:nvPr>
        </p:nvSpPr>
        <p:spPr>
          <a:xfrm>
            <a:off x="10155362" y="6492876"/>
            <a:ext cx="512638" cy="365125"/>
          </a:xfrm>
        </p:spPr>
        <p:txBody>
          <a:bodyPr>
            <a:normAutofit/>
          </a:bodyPr>
          <a:lstStyle/>
          <a:p>
            <a:pPr algn="ctr"/>
            <a:fld id="{9FCED76C-0B18-4817-A6D7-B620BF0D63AD}" type="slidenum">
              <a:rPr lang="en-US" smtClean="0">
                <a:solidFill>
                  <a:schemeClr val="accent1">
                    <a:lumMod val="50000"/>
                  </a:schemeClr>
                </a:solidFill>
              </a:rPr>
              <a:pPr algn="ctr"/>
              <a:t>19</a:t>
            </a:fld>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340242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371599" y="294538"/>
            <a:ext cx="9895951" cy="1033669"/>
          </a:xfrm>
        </p:spPr>
        <p:txBody>
          <a:bodyPr>
            <a:normAutofit/>
          </a:bodyPr>
          <a:lstStyle/>
          <a:p>
            <a:r>
              <a:rPr lang="en-US" sz="4000" dirty="0">
                <a:solidFill>
                  <a:srgbClr val="FFFFFF"/>
                </a:solidFill>
              </a:rPr>
              <a:t>Objective</a:t>
            </a:r>
          </a:p>
        </p:txBody>
      </p:sp>
      <p:sp>
        <p:nvSpPr>
          <p:cNvPr id="18" name="Content Placeholder 17"/>
          <p:cNvSpPr>
            <a:spLocks noGrp="1"/>
          </p:cNvSpPr>
          <p:nvPr>
            <p:ph idx="1"/>
          </p:nvPr>
        </p:nvSpPr>
        <p:spPr>
          <a:xfrm>
            <a:off x="1233982" y="2067185"/>
            <a:ext cx="9724031" cy="3683358"/>
          </a:xfrm>
          <a:prstGeom prst="rect">
            <a:avLst/>
          </a:prstGeom>
        </p:spPr>
        <p:txBody>
          <a:bodyPr anchor="ctr">
            <a:normAutofit/>
          </a:bodyPr>
          <a:lstStyle/>
          <a:p>
            <a:pPr marL="57150" indent="0">
              <a:spcBef>
                <a:spcPts val="0"/>
              </a:spcBef>
              <a:spcAft>
                <a:spcPts val="600"/>
              </a:spcAft>
              <a:buNone/>
            </a:pPr>
            <a:r>
              <a:rPr lang="en-US" dirty="0"/>
              <a:t>In this section, participants will be able to:</a:t>
            </a:r>
          </a:p>
          <a:p>
            <a:pPr marL="514350" indent="-457200">
              <a:spcBef>
                <a:spcPts val="0"/>
              </a:spcBef>
              <a:spcAft>
                <a:spcPts val="600"/>
              </a:spcAft>
            </a:pPr>
            <a:r>
              <a:rPr lang="en-US" dirty="0"/>
              <a:t>Define VetLink Kiosk function and usage</a:t>
            </a:r>
          </a:p>
          <a:p>
            <a:pPr marL="514350" indent="-457200">
              <a:spcBef>
                <a:spcPts val="0"/>
              </a:spcBef>
              <a:spcAft>
                <a:spcPts val="600"/>
              </a:spcAft>
            </a:pPr>
            <a:r>
              <a:rPr lang="en-US" dirty="0"/>
              <a:t>Understand the benefits of using the kiosk</a:t>
            </a:r>
          </a:p>
          <a:p>
            <a:pPr marL="514350" indent="-457200">
              <a:spcBef>
                <a:spcPts val="0"/>
              </a:spcBef>
              <a:spcAft>
                <a:spcPts val="600"/>
              </a:spcAft>
            </a:pPr>
            <a:r>
              <a:rPr lang="en-US" dirty="0"/>
              <a:t>Define the general steps for Veterans to use the VetLink Kiosk to check in for appointments and update demographic and insurance information</a:t>
            </a:r>
          </a:p>
          <a:p>
            <a:pPr marL="514350" indent="-457200">
              <a:spcBef>
                <a:spcPts val="0"/>
              </a:spcBef>
              <a:spcAft>
                <a:spcPts val="600"/>
              </a:spcAft>
            </a:pPr>
            <a:endParaRPr lang="en-US" dirty="0"/>
          </a:p>
        </p:txBody>
      </p:sp>
      <p:sp>
        <p:nvSpPr>
          <p:cNvPr id="3" name="Slide Number Placeholder 2"/>
          <p:cNvSpPr>
            <a:spLocks noGrp="1"/>
          </p:cNvSpPr>
          <p:nvPr>
            <p:ph type="sldNum" sz="quarter" idx="12"/>
          </p:nvPr>
        </p:nvSpPr>
        <p:spPr>
          <a:xfrm>
            <a:off x="11704320" y="6455431"/>
            <a:ext cx="445913" cy="365125"/>
          </a:xfrm>
        </p:spPr>
        <p:txBody>
          <a:bodyP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2</a:t>
            </a:fld>
            <a:endParaRPr lang="en-US" sz="1100" dirty="0">
              <a:solidFill>
                <a:schemeClr val="tx1">
                  <a:lumMod val="50000"/>
                  <a:lumOff val="50000"/>
                </a:schemeClr>
              </a:solidFill>
            </a:endParaRPr>
          </a:p>
        </p:txBody>
      </p:sp>
      <p:pic>
        <p:nvPicPr>
          <p:cNvPr id="10" name="Picture 9">
            <a:extLst>
              <a:ext uri="{FF2B5EF4-FFF2-40B4-BE49-F238E27FC236}">
                <a16:creationId xmlns:a16="http://schemas.microsoft.com/office/drawing/2014/main" id="{DDFE62AB-9D47-4F84-A69C-7C5FD450A87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Tree>
    <p:custDataLst>
      <p:tags r:id="rId1"/>
    </p:custDataLst>
    <p:extLst>
      <p:ext uri="{BB962C8B-B14F-4D97-AF65-F5344CB8AC3E}">
        <p14:creationId xmlns:p14="http://schemas.microsoft.com/office/powerpoint/2010/main" val="904453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B6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4256" y="516804"/>
            <a:ext cx="6594189" cy="1625210"/>
          </a:xfrm>
        </p:spPr>
        <p:txBody>
          <a:bodyPr vert="horz" lIns="91440" tIns="45720" rIns="91440" bIns="45720" rtlCol="0" anchor="ctr">
            <a:normAutofit/>
          </a:bodyPr>
          <a:lstStyle/>
          <a:p>
            <a:r>
              <a:rPr lang="en-US" kern="1200" dirty="0">
                <a:solidFill>
                  <a:srgbClr val="FFFFFF"/>
                </a:solidFill>
                <a:latin typeface="+mj-lt"/>
                <a:ea typeface="+mj-ea"/>
                <a:cs typeface="+mj-cs"/>
              </a:rPr>
              <a:t>Hard Stops</a:t>
            </a:r>
          </a:p>
        </p:txBody>
      </p:sp>
      <p:sp>
        <p:nvSpPr>
          <p:cNvPr id="17" name="Rectangle 16">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Health Ins - pls see clerk to update ins"/>
          <p:cNvPicPr/>
          <p:nvPr/>
        </p:nvPicPr>
        <p:blipFill rotWithShape="1">
          <a:blip r:embed="rId4" cstate="print"/>
          <a:srcRect b="15784"/>
          <a:stretch/>
        </p:blipFill>
        <p:spPr>
          <a:xfrm>
            <a:off x="2096924" y="2660287"/>
            <a:ext cx="3519549" cy="3646887"/>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3"/>
          <p:cNvSpPr>
            <a:spLocks noGrp="1"/>
          </p:cNvSpPr>
          <p:nvPr>
            <p:ph sz="half" idx="1"/>
          </p:nvPr>
        </p:nvSpPr>
        <p:spPr>
          <a:xfrm>
            <a:off x="8029319" y="917725"/>
            <a:ext cx="3424739" cy="4852362"/>
          </a:xfrm>
        </p:spPr>
        <p:txBody>
          <a:bodyPr vert="horz" lIns="91440" tIns="45720" rIns="91440" bIns="45720" rtlCol="0" anchor="ctr">
            <a:normAutofit/>
          </a:bodyPr>
          <a:lstStyle/>
          <a:p>
            <a:pPr marL="0">
              <a:spcBef>
                <a:spcPts val="0"/>
              </a:spcBef>
              <a:spcAft>
                <a:spcPts val="600"/>
              </a:spcAft>
            </a:pPr>
            <a:r>
              <a:rPr lang="en-US" sz="2000" dirty="0">
                <a:solidFill>
                  <a:srgbClr val="FFFFFF"/>
                </a:solidFill>
              </a:rPr>
              <a:t>Hard Stops are included which prevents patients from checking in when certain conditions are met or not met, involving:</a:t>
            </a:r>
          </a:p>
          <a:p>
            <a:pPr marL="0">
              <a:spcBef>
                <a:spcPts val="0"/>
              </a:spcBef>
              <a:spcAft>
                <a:spcPts val="600"/>
              </a:spcAft>
            </a:pPr>
            <a:endParaRPr lang="en-US" sz="2000" dirty="0">
              <a:solidFill>
                <a:srgbClr val="FFFFFF"/>
              </a:solidFill>
            </a:endParaRPr>
          </a:p>
          <a:p>
            <a:pPr>
              <a:spcBef>
                <a:spcPts val="0"/>
              </a:spcBef>
              <a:spcAft>
                <a:spcPts val="600"/>
              </a:spcAft>
            </a:pPr>
            <a:r>
              <a:rPr lang="en-US" sz="2000" dirty="0">
                <a:solidFill>
                  <a:srgbClr val="FFFFFF"/>
                </a:solidFill>
              </a:rPr>
              <a:t>Enrollment and Eligibility</a:t>
            </a:r>
          </a:p>
          <a:p>
            <a:pPr>
              <a:spcBef>
                <a:spcPts val="0"/>
              </a:spcBef>
              <a:spcAft>
                <a:spcPts val="600"/>
              </a:spcAft>
            </a:pPr>
            <a:r>
              <a:rPr lang="en-US" sz="2000" dirty="0">
                <a:solidFill>
                  <a:srgbClr val="FFFFFF"/>
                </a:solidFill>
              </a:rPr>
              <a:t>Means Test</a:t>
            </a:r>
          </a:p>
          <a:p>
            <a:pPr>
              <a:spcBef>
                <a:spcPts val="0"/>
              </a:spcBef>
              <a:spcAft>
                <a:spcPts val="600"/>
              </a:spcAft>
            </a:pPr>
            <a:r>
              <a:rPr lang="en-US" sz="2000" dirty="0">
                <a:solidFill>
                  <a:srgbClr val="FFFFFF"/>
                </a:solidFill>
              </a:rPr>
              <a:t>Too Early / Too Late</a:t>
            </a:r>
          </a:p>
          <a:p>
            <a:pPr>
              <a:spcBef>
                <a:spcPts val="0"/>
              </a:spcBef>
              <a:spcAft>
                <a:spcPts val="600"/>
              </a:spcAft>
            </a:pPr>
            <a:r>
              <a:rPr lang="en-US" sz="2000" dirty="0">
                <a:solidFill>
                  <a:srgbClr val="FFFFFF"/>
                </a:solidFill>
              </a:rPr>
              <a:t>Wrong Area</a:t>
            </a:r>
          </a:p>
          <a:p>
            <a:pPr>
              <a:spcBef>
                <a:spcPts val="0"/>
              </a:spcBef>
              <a:spcAft>
                <a:spcPts val="600"/>
              </a:spcAft>
            </a:pPr>
            <a:r>
              <a:rPr lang="en-US" sz="2000" dirty="0">
                <a:solidFill>
                  <a:srgbClr val="FFFFFF"/>
                </a:solidFill>
              </a:rPr>
              <a:t>No Appointment</a:t>
            </a:r>
          </a:p>
          <a:p>
            <a:pPr>
              <a:spcBef>
                <a:spcPts val="0"/>
              </a:spcBef>
              <a:spcAft>
                <a:spcPts val="600"/>
              </a:spcAft>
            </a:pPr>
            <a:r>
              <a:rPr lang="en-US" sz="2000" dirty="0">
                <a:solidFill>
                  <a:srgbClr val="FFFFFF"/>
                </a:solidFill>
              </a:rPr>
              <a:t>Insurance Verification Indicated</a:t>
            </a:r>
          </a:p>
        </p:txBody>
      </p:sp>
      <p:sp>
        <p:nvSpPr>
          <p:cNvPr id="5" name="Slide Number Placeholder 4"/>
          <p:cNvSpPr>
            <a:spLocks noGrp="1"/>
          </p:cNvSpPr>
          <p:nvPr>
            <p:ph type="sldNum" sz="quarter" idx="12"/>
          </p:nvPr>
        </p:nvSpPr>
        <p:spPr>
          <a:xfrm>
            <a:off x="10480391" y="6535157"/>
            <a:ext cx="973667" cy="274320"/>
          </a:xfrm>
        </p:spPr>
        <p:txBody>
          <a:bodyPr vert="horz" lIns="91440" tIns="45720" rIns="91440" bIns="45720" rtlCol="0" anchor="ctr">
            <a:normAutofit/>
          </a:bodyPr>
          <a:lstStyle/>
          <a:p>
            <a:pPr>
              <a:spcAft>
                <a:spcPts val="600"/>
              </a:spcAft>
            </a:pPr>
            <a:fld id="{9FCED76C-0B18-4817-A6D7-B620BF0D63AD}" type="slidenum">
              <a:rPr lang="en-US" sz="1050">
                <a:solidFill>
                  <a:schemeClr val="tx1">
                    <a:lumMod val="50000"/>
                    <a:lumOff val="50000"/>
                  </a:schemeClr>
                </a:solidFill>
              </a:rPr>
              <a:pPr>
                <a:spcAft>
                  <a:spcPts val="600"/>
                </a:spcAft>
              </a:pPr>
              <a:t>20</a:t>
            </a:fld>
            <a:endParaRPr lang="en-US" sz="105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3626824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448" y="237204"/>
            <a:ext cx="7783068" cy="891222"/>
          </a:xfrm>
        </p:spPr>
        <p:txBody>
          <a:bodyPr>
            <a:noAutofit/>
          </a:bodyPr>
          <a:lstStyle/>
          <a:p>
            <a:r>
              <a:rPr lang="en-US" sz="4000" dirty="0">
                <a:solidFill>
                  <a:schemeClr val="bg1"/>
                </a:solidFill>
              </a:rPr>
              <a:t>Insurance Hard Stops</a:t>
            </a:r>
          </a:p>
        </p:txBody>
      </p:sp>
      <p:sp>
        <p:nvSpPr>
          <p:cNvPr id="13" name="Rectangle 12">
            <a:extLst>
              <a:ext uri="{FF2B5EF4-FFF2-40B4-BE49-F238E27FC236}">
                <a16:creationId xmlns:a16="http://schemas.microsoft.com/office/drawing/2014/main" id="{987FF670-6D84-4907-9845-E427D963C79C}"/>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Update info - no health ins on file for you"/>
          <p:cNvPicPr>
            <a:picLocks noChangeAspect="1"/>
          </p:cNvPicPr>
          <p:nvPr/>
        </p:nvPicPr>
        <p:blipFill>
          <a:blip r:embed="rId4"/>
          <a:stretch>
            <a:fillRect/>
          </a:stretch>
        </p:blipFill>
        <p:spPr>
          <a:xfrm>
            <a:off x="1984578" y="1988820"/>
            <a:ext cx="2485478" cy="3207740"/>
          </a:xfrm>
          <a:prstGeom prst="rect">
            <a:avLst/>
          </a:prstGeom>
          <a:ln w="28575">
            <a:solidFill>
              <a:srgbClr val="CC3300"/>
            </a:solidFill>
          </a:ln>
        </p:spPr>
      </p:pic>
      <p:pic>
        <p:nvPicPr>
          <p:cNvPr id="11" name="Picture 10" descr="Your Ins Info - do you still have the following insurance? yes or No button"/>
          <p:cNvPicPr>
            <a:picLocks noChangeAspect="1"/>
          </p:cNvPicPr>
          <p:nvPr/>
        </p:nvPicPr>
        <p:blipFill>
          <a:blip r:embed="rId5"/>
          <a:stretch>
            <a:fillRect/>
          </a:stretch>
        </p:blipFill>
        <p:spPr>
          <a:xfrm>
            <a:off x="4969930" y="1988820"/>
            <a:ext cx="2485478" cy="3207740"/>
          </a:xfrm>
          <a:prstGeom prst="rect">
            <a:avLst/>
          </a:prstGeom>
          <a:ln w="28575">
            <a:solidFill>
              <a:srgbClr val="CC3300"/>
            </a:solidFill>
          </a:ln>
        </p:spPr>
      </p:pic>
      <p:pic>
        <p:nvPicPr>
          <p:cNvPr id="12" name="Picture 11" descr="Additiona Insurance information - do you have any additional insurance policies? Yes or No button."/>
          <p:cNvPicPr>
            <a:picLocks noChangeAspect="1"/>
          </p:cNvPicPr>
          <p:nvPr/>
        </p:nvPicPr>
        <p:blipFill>
          <a:blip r:embed="rId6"/>
          <a:stretch>
            <a:fillRect/>
          </a:stretch>
        </p:blipFill>
        <p:spPr>
          <a:xfrm>
            <a:off x="7962726" y="1987243"/>
            <a:ext cx="2485478" cy="3195554"/>
          </a:xfrm>
          <a:prstGeom prst="rect">
            <a:avLst/>
          </a:prstGeom>
          <a:ln w="28575">
            <a:solidFill>
              <a:srgbClr val="CC3300"/>
            </a:solidFill>
          </a:ln>
        </p:spPr>
      </p:pic>
      <p:sp>
        <p:nvSpPr>
          <p:cNvPr id="27" name="Rounded Rectangle 26">
            <a:extLst>
              <a:ext uri="{C183D7F6-B498-43B3-948B-1728B52AA6E4}">
                <adec:decorative xmlns:adec="http://schemas.microsoft.com/office/drawing/2017/decorative" val="1"/>
              </a:ext>
            </a:extLst>
          </p:cNvPr>
          <p:cNvSpPr/>
          <p:nvPr/>
        </p:nvSpPr>
        <p:spPr>
          <a:xfrm>
            <a:off x="8447549" y="4517731"/>
            <a:ext cx="757916" cy="413530"/>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a:extLst>
              <a:ext uri="{C183D7F6-B498-43B3-948B-1728B52AA6E4}">
                <adec:decorative xmlns:adec="http://schemas.microsoft.com/office/drawing/2017/decorative" val="1"/>
              </a:ext>
            </a:extLst>
          </p:cNvPr>
          <p:cNvSpPr/>
          <p:nvPr/>
        </p:nvSpPr>
        <p:spPr>
          <a:xfrm>
            <a:off x="6197009" y="4597676"/>
            <a:ext cx="757916" cy="413530"/>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a:extLst>
              <a:ext uri="{C183D7F6-B498-43B3-948B-1728B52AA6E4}">
                <adec:decorative xmlns:adec="http://schemas.microsoft.com/office/drawing/2017/decorative" val="1"/>
              </a:ext>
            </a:extLst>
          </p:cNvPr>
          <p:cNvSpPr/>
          <p:nvPr/>
        </p:nvSpPr>
        <p:spPr>
          <a:xfrm>
            <a:off x="2469401" y="4072451"/>
            <a:ext cx="757916" cy="413530"/>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2884932" y="5442323"/>
            <a:ext cx="7783068" cy="769441"/>
          </a:xfrm>
          <a:prstGeom prst="rect">
            <a:avLst/>
          </a:prstGeom>
          <a:noFill/>
        </p:spPr>
        <p:txBody>
          <a:bodyPr wrap="square" rtlCol="0">
            <a:spAutoFit/>
          </a:bodyPr>
          <a:lstStyle/>
          <a:p>
            <a:r>
              <a:rPr lang="en-US" sz="2200" dirty="0"/>
              <a:t>A hard stop can be enabled to cause a Veteran to be directed to staff if the Veteran indicates there is </a:t>
            </a:r>
            <a:r>
              <a:rPr lang="en-US" sz="2200" b="1" dirty="0"/>
              <a:t>ANY</a:t>
            </a:r>
            <a:r>
              <a:rPr lang="en-US" sz="2200" dirty="0"/>
              <a:t> change to Insurance</a:t>
            </a:r>
          </a:p>
        </p:txBody>
      </p:sp>
      <p:pic>
        <p:nvPicPr>
          <p:cNvPr id="14" name="Picture 13">
            <a:extLst>
              <a:ext uri="{FF2B5EF4-FFF2-40B4-BE49-F238E27FC236}">
                <a16:creationId xmlns:a16="http://schemas.microsoft.com/office/drawing/2014/main" id="{414E04E6-4B69-44AF-862C-BABF68F5C2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5" name="Slide Number Placeholder 4"/>
          <p:cNvSpPr>
            <a:spLocks noGrp="1"/>
          </p:cNvSpPr>
          <p:nvPr>
            <p:ph type="sldNum" sz="quarter" idx="12"/>
          </p:nvPr>
        </p:nvSpPr>
        <p:spPr>
          <a:xfrm>
            <a:off x="10155362" y="6492876"/>
            <a:ext cx="512638" cy="365125"/>
          </a:xfrm>
        </p:spPr>
        <p:txBody>
          <a:bodyPr>
            <a:normAutofit/>
          </a:bodyPr>
          <a:lstStyle/>
          <a:p>
            <a:fld id="{9FCED76C-0B18-4817-A6D7-B620BF0D63AD}" type="slidenum">
              <a:rPr lang="en-US" smtClean="0">
                <a:solidFill>
                  <a:schemeClr val="accent1">
                    <a:lumMod val="50000"/>
                  </a:schemeClr>
                </a:solidFill>
              </a:rPr>
              <a:pPr/>
              <a:t>21</a:t>
            </a:fld>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378599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1">
            <a:extLst>
              <a:ext uri="{FF2B5EF4-FFF2-40B4-BE49-F238E27FC236}">
                <a16:creationId xmlns:a16="http://schemas.microsoft.com/office/drawing/2014/main" id="{B60A7F0F-2013-4171-87B4-36AFD3D332D7}"/>
              </a:ext>
            </a:extLst>
          </p:cNvPr>
          <p:cNvSpPr txBox="1">
            <a:spLocks noGrp="1"/>
          </p:cNvSpPr>
          <p:nvPr>
            <p:ph type="title" idx="4294967295"/>
          </p:nvPr>
        </p:nvSpPr>
        <p:spPr>
          <a:xfrm>
            <a:off x="1314824" y="735106"/>
            <a:ext cx="10053763" cy="2928470"/>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outerShdw blurRad="50000" dist="30000" dir="5400000" algn="tl" rotWithShape="0">
                    <a:srgbClr val="000000">
                      <a:alpha val="30000"/>
                    </a:srgbClr>
                  </a:outerShdw>
                </a:effectLst>
                <a:uLnTx/>
                <a:uFillTx/>
                <a:latin typeface="+mj-lt"/>
                <a:ea typeface="+mj-ea"/>
                <a:cs typeface="+mj-cs"/>
              </a:rPr>
              <a:t>VetLink for Schedulers</a:t>
            </a:r>
          </a:p>
        </p:txBody>
      </p:sp>
      <p:pic>
        <p:nvPicPr>
          <p:cNvPr id="11" name="Picture 10">
            <a:extLst>
              <a:ext uri="{FF2B5EF4-FFF2-40B4-BE49-F238E27FC236}">
                <a16:creationId xmlns:a16="http://schemas.microsoft.com/office/drawing/2014/main" id="{F93A289A-031C-4CDD-A5BB-3336B10126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2" name="Slide Number Placeholder 1">
            <a:extLst>
              <a:ext uri="{FF2B5EF4-FFF2-40B4-BE49-F238E27FC236}">
                <a16:creationId xmlns:a16="http://schemas.microsoft.com/office/drawing/2014/main" id="{6FE9EDAB-A2F1-4A46-93E0-956E544E23D2}"/>
              </a:ext>
            </a:extLst>
          </p:cNvPr>
          <p:cNvSpPr>
            <a:spLocks noGrp="1"/>
          </p:cNvSpPr>
          <p:nvPr>
            <p:ph type="sldNum" sz="quarter" idx="12"/>
          </p:nvPr>
        </p:nvSpPr>
        <p:spPr/>
        <p:txBody>
          <a:bodyPr/>
          <a:lstStyle/>
          <a:p>
            <a:fld id="{E5C7EF4D-DD50-400C-9F04-EB20CB99416E}" type="slidenum">
              <a:rPr lang="en-US" sz="2800" smtClean="0">
                <a:solidFill>
                  <a:schemeClr val="tx2"/>
                </a:solidFill>
              </a:rPr>
              <a:pPr/>
              <a:t>22</a:t>
            </a:fld>
            <a:endParaRPr lang="en-US" dirty="0"/>
          </a:p>
        </p:txBody>
      </p:sp>
    </p:spTree>
    <p:custDataLst>
      <p:tags r:id="rId1"/>
    </p:custDataLst>
    <p:extLst>
      <p:ext uri="{BB962C8B-B14F-4D97-AF65-F5344CB8AC3E}">
        <p14:creationId xmlns:p14="http://schemas.microsoft.com/office/powerpoint/2010/main" val="1913019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B380B8A-25B6-44CA-AD52-A893BDCAC46C}"/>
              </a:ext>
            </a:extLst>
          </p:cNvPr>
          <p:cNvSpPr txBox="1">
            <a:spLocks noGrp="1"/>
          </p:cNvSpPr>
          <p:nvPr>
            <p:ph type="title" idx="4294967295"/>
          </p:nvPr>
        </p:nvSpPr>
        <p:spPr>
          <a:xfrm>
            <a:off x="1371599" y="5510253"/>
            <a:ext cx="9895951" cy="10336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outerShdw blurRad="50000" dist="30000" dir="5400000" algn="tl" rotWithShape="0">
                    <a:srgbClr val="000000">
                      <a:alpha val="30000"/>
                    </a:srgbClr>
                  </a:outerShdw>
                </a:effectLst>
                <a:uLnTx/>
                <a:uFillTx/>
                <a:latin typeface="+mj-lt"/>
                <a:ea typeface="+mj-ea"/>
                <a:cs typeface="+mj-cs"/>
              </a:rPr>
              <a:t>Objectives</a:t>
            </a:r>
          </a:p>
        </p:txBody>
      </p:sp>
      <p:pic>
        <p:nvPicPr>
          <p:cNvPr id="10" name="Graphic 9" descr="Compass">
            <a:extLst>
              <a:ext uri="{FF2B5EF4-FFF2-40B4-BE49-F238E27FC236}">
                <a16:creationId xmlns:a16="http://schemas.microsoft.com/office/drawing/2014/main" id="{FC66D5BD-8D38-4667-8841-145976C5B6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88363" y="402570"/>
            <a:ext cx="3215273" cy="3215273"/>
          </a:xfrm>
          <a:prstGeom prst="rect">
            <a:avLst/>
          </a:prstGeom>
        </p:spPr>
      </p:pic>
      <p:sp>
        <p:nvSpPr>
          <p:cNvPr id="3" name="Content Placeholder 2"/>
          <p:cNvSpPr>
            <a:spLocks noGrp="1"/>
          </p:cNvSpPr>
          <p:nvPr>
            <p:ph idx="1"/>
          </p:nvPr>
        </p:nvSpPr>
        <p:spPr>
          <a:xfrm>
            <a:off x="2024339" y="3660509"/>
            <a:ext cx="8332826" cy="1099033"/>
          </a:xfrm>
        </p:spPr>
        <p:txBody>
          <a:bodyPr vert="horz" lIns="91440" tIns="45720" rIns="91440" bIns="45720" rtlCol="0" anchor="ctr">
            <a:normAutofit fontScale="92500" lnSpcReduction="20000"/>
          </a:bodyPr>
          <a:lstStyle/>
          <a:p>
            <a:pPr marL="0" indent="0" algn="ctr">
              <a:buNone/>
            </a:pPr>
            <a:r>
              <a:rPr lang="en-US" sz="2400" dirty="0"/>
              <a:t>In this section, participants will be introduced to VetLink, learn an overview of the general navigation of VetLink to monitor patient appointment check-in and flow, and access and validate information in VetLink. </a:t>
            </a:r>
          </a:p>
        </p:txBody>
      </p:sp>
      <p:sp>
        <p:nvSpPr>
          <p:cNvPr id="4" name="Slide Number Placeholder 3"/>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ABCC74A9-0D1B-45BD-8FEC-3E026A8E9782}" type="slidenum">
              <a:rPr lang="en-US" sz="1100">
                <a:solidFill>
                  <a:srgbClr val="FFFFFF"/>
                </a:solidFill>
              </a:rPr>
              <a:pPr>
                <a:spcAft>
                  <a:spcPts val="600"/>
                </a:spcAft>
              </a:pPr>
              <a:t>23</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2719146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itle 1">
            <a:extLst>
              <a:ext uri="{FF2B5EF4-FFF2-40B4-BE49-F238E27FC236}">
                <a16:creationId xmlns:a16="http://schemas.microsoft.com/office/drawing/2014/main" id="{3E61EE2F-8B30-4594-9100-1A89EB919DA8}"/>
              </a:ext>
            </a:extLst>
          </p:cNvPr>
          <p:cNvSpPr txBox="1">
            <a:spLocks noGrp="1"/>
          </p:cNvSpPr>
          <p:nvPr>
            <p:ph type="title" idx="4294967295"/>
          </p:nvPr>
        </p:nvSpPr>
        <p:spPr>
          <a:xfrm>
            <a:off x="731520" y="731520"/>
            <a:ext cx="6089904" cy="1426464"/>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mj-lt"/>
                <a:ea typeface="+mj-ea"/>
                <a:cs typeface="+mj-cs"/>
              </a:rPr>
              <a:t>The MSA Experience with VetLink</a:t>
            </a:r>
            <a:endParaRPr kumimoji="0" lang="en-US" sz="4400" b="0" i="0" u="none" strike="noStrike" kern="1200" cap="none" spc="0" normalizeH="0" baseline="0" noProof="0" dirty="0">
              <a:ln>
                <a:noFill/>
              </a:ln>
              <a:solidFill>
                <a:srgbClr val="FFFFFF"/>
              </a:solidFill>
              <a:effectLst/>
              <a:uLnTx/>
              <a:uFillTx/>
              <a:latin typeface="+mj-lt"/>
              <a:ea typeface="+mj-ea"/>
              <a:cs typeface="+mj-cs"/>
            </a:endParaRPr>
          </a:p>
        </p:txBody>
      </p:sp>
      <p:sp>
        <p:nvSpPr>
          <p:cNvPr id="15" name="Rectangle 1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Slide Number Placeholder 3"/>
          <p:cNvSpPr>
            <a:spLocks noGrp="1"/>
          </p:cNvSpPr>
          <p:nvPr>
            <p:ph type="sldNum" sz="quarter" idx="12"/>
          </p:nvPr>
        </p:nvSpPr>
        <p:spPr>
          <a:xfrm>
            <a:off x="9921240" y="775301"/>
            <a:ext cx="1465945" cy="1234345"/>
          </a:xfrm>
        </p:spPr>
        <p:txBody>
          <a:bodyPr vert="horz" lIns="91440" tIns="45720" rIns="91440" bIns="45720" rtlCol="0" anchor="ctr">
            <a:normAutofit/>
          </a:bodyPr>
          <a:lstStyle/>
          <a:p>
            <a:pPr algn="ctr">
              <a:spcAft>
                <a:spcPts val="600"/>
              </a:spcAft>
            </a:pPr>
            <a:fld id="{ABCC74A9-0D1B-45BD-8FEC-3E026A8E9782}" type="slidenum">
              <a:rPr lang="en-US" sz="4400">
                <a:solidFill>
                  <a:srgbClr val="FFFFFF"/>
                </a:solidFill>
              </a:rPr>
              <a:pPr algn="ctr">
                <a:spcAft>
                  <a:spcPts val="600"/>
                </a:spcAft>
              </a:pPr>
              <a:t>24</a:t>
            </a:fld>
            <a:endParaRPr lang="en-US" sz="4400" dirty="0">
              <a:solidFill>
                <a:srgbClr val="FFFFFF"/>
              </a:solidFill>
            </a:endParaRPr>
          </a:p>
        </p:txBody>
      </p:sp>
      <p:sp>
        <p:nvSpPr>
          <p:cNvPr id="19" name="Rectangle 18">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731520" y="2653938"/>
            <a:ext cx="10655665" cy="3427707"/>
          </a:xfrm>
        </p:spPr>
        <p:txBody>
          <a:bodyPr vert="horz" lIns="91440" tIns="45720" rIns="91440" bIns="45720" rtlCol="0" anchor="ctr">
            <a:normAutofit fontScale="92500" lnSpcReduction="10000"/>
          </a:bodyPr>
          <a:lstStyle/>
          <a:p>
            <a:pPr>
              <a:buClr>
                <a:schemeClr val="accent6">
                  <a:lumMod val="50000"/>
                </a:schemeClr>
              </a:buClr>
            </a:pPr>
            <a:r>
              <a:rPr lang="en-US" sz="2000" dirty="0"/>
              <a:t>Appointment schedulers and managers support the VetLink kiosks as VetLink associates. The VetLink associate plays an essential role:</a:t>
            </a:r>
          </a:p>
          <a:p>
            <a:pPr lvl="1">
              <a:buClr>
                <a:schemeClr val="accent6">
                  <a:lumMod val="50000"/>
                </a:schemeClr>
              </a:buClr>
            </a:pPr>
            <a:r>
              <a:rPr lang="en-US" sz="2000" dirty="0"/>
              <a:t>Managing patient information and coordinating the flow of the patient’s visit  </a:t>
            </a:r>
          </a:p>
          <a:p>
            <a:pPr lvl="1">
              <a:buClr>
                <a:schemeClr val="accent6">
                  <a:lumMod val="50000"/>
                </a:schemeClr>
              </a:buClr>
            </a:pPr>
            <a:r>
              <a:rPr lang="en-US" sz="2000" dirty="0"/>
              <a:t>Acts as the liaison between Veterans and the medical staff   </a:t>
            </a:r>
          </a:p>
          <a:p>
            <a:pPr lvl="1">
              <a:buClr>
                <a:schemeClr val="accent6">
                  <a:lumMod val="50000"/>
                </a:schemeClr>
              </a:buClr>
            </a:pPr>
            <a:r>
              <a:rPr lang="en-US" sz="2000" dirty="0"/>
              <a:t>Managing Veterans in the patient queue</a:t>
            </a:r>
          </a:p>
          <a:p>
            <a:pPr lvl="1">
              <a:buClr>
                <a:schemeClr val="accent6">
                  <a:lumMod val="50000"/>
                </a:schemeClr>
              </a:buClr>
            </a:pPr>
            <a:r>
              <a:rPr lang="en-US" sz="2000" dirty="0"/>
              <a:t>Reviewing and updating the patient queue</a:t>
            </a:r>
          </a:p>
          <a:p>
            <a:pPr lvl="1">
              <a:buClr>
                <a:schemeClr val="accent6">
                  <a:lumMod val="50000"/>
                </a:schemeClr>
              </a:buClr>
            </a:pPr>
            <a:r>
              <a:rPr lang="en-US" sz="2000" dirty="0"/>
              <a:t>Looking up and manually checking in Veterans, when needed</a:t>
            </a:r>
          </a:p>
          <a:p>
            <a:pPr>
              <a:buClr>
                <a:schemeClr val="accent6">
                  <a:lumMod val="50000"/>
                </a:schemeClr>
              </a:buClr>
            </a:pPr>
            <a:r>
              <a:rPr lang="en-US" sz="2000" dirty="0"/>
              <a:t>In addition, this role covers materials for users who work with the admin patient queue for the optional workflows, including beneficiary travel, release of information and non-integrated patient queuing. </a:t>
            </a:r>
          </a:p>
          <a:p>
            <a:pPr>
              <a:buClr>
                <a:schemeClr val="accent6">
                  <a:lumMod val="50000"/>
                </a:schemeClr>
              </a:buClr>
            </a:pPr>
            <a:r>
              <a:rPr lang="en-US" sz="2000" dirty="0"/>
              <a:t>As associates, these users may move Veterans through the queuing process and access patient information.</a:t>
            </a:r>
          </a:p>
        </p:txBody>
      </p:sp>
    </p:spTree>
    <p:custDataLst>
      <p:tags r:id="rId1"/>
    </p:custDataLst>
    <p:extLst>
      <p:ext uri="{BB962C8B-B14F-4D97-AF65-F5344CB8AC3E}">
        <p14:creationId xmlns:p14="http://schemas.microsoft.com/office/powerpoint/2010/main" val="2018843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Signing Into VetLink</a:t>
            </a:r>
          </a:p>
        </p:txBody>
      </p:sp>
      <p:pic>
        <p:nvPicPr>
          <p:cNvPr id="1025" name="Picture 1" descr="vetlink login page with access code and vierfy code"/>
          <p:cNvPicPr>
            <a:picLocks noChangeAspect="1" noChangeArrowheads="1"/>
          </p:cNvPicPr>
          <p:nvPr/>
        </p:nvPicPr>
        <p:blipFill>
          <a:blip r:embed="rId4" r:link="rId5">
            <a:extLst>
              <a:ext uri="{28A0092B-C50C-407E-A947-70E740481C1C}">
                <a14:useLocalDpi xmlns:a14="http://schemas.microsoft.com/office/drawing/2010/main" val="0"/>
              </a:ext>
            </a:extLst>
          </a:blip>
          <a:stretch>
            <a:fillRect/>
          </a:stretch>
        </p:blipFill>
        <p:spPr bwMode="auto">
          <a:xfrm>
            <a:off x="3287901" y="402570"/>
            <a:ext cx="5616197" cy="32152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40256" y="3833199"/>
            <a:ext cx="8332826" cy="1119982"/>
          </a:xfrm>
          <a:prstGeom prst="rect">
            <a:avLst/>
          </a:prstGeom>
        </p:spPr>
        <p:txBody>
          <a:bodyPr vert="horz" lIns="91440" tIns="45720" rIns="91440" bIns="45720" rtlCol="0" anchor="ctr">
            <a:normAutofit/>
          </a:bodyPr>
          <a:lstStyle/>
          <a:p>
            <a:pPr algn="ctr">
              <a:lnSpc>
                <a:spcPct val="90000"/>
              </a:lnSpc>
              <a:spcAft>
                <a:spcPts val="600"/>
              </a:spcAft>
            </a:pPr>
            <a:r>
              <a:rPr lang="en-US" sz="2000" dirty="0"/>
              <a:t>Each VA Healthcare site has its own URL to access the application and uses your VistA/CPRS Access/Verify codes to log you in.  Please check with your local VetLink Kiosk point of contact (POC) for further information.</a:t>
            </a:r>
          </a:p>
        </p:txBody>
      </p:sp>
      <p:sp>
        <p:nvSpPr>
          <p:cNvPr id="3" name="Slide Number Placeholder 2"/>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ABCC74A9-0D1B-45BD-8FEC-3E026A8E9782}" type="slidenum">
              <a:rPr lang="en-US" sz="1100">
                <a:solidFill>
                  <a:srgbClr val="FFFFFF"/>
                </a:solidFill>
              </a:rPr>
              <a:pPr>
                <a:spcAft>
                  <a:spcPts val="600"/>
                </a:spcAft>
              </a:pPr>
              <a:t>25</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212343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A3852F5-426C-468F-B705-089E04EC985A}"/>
              </a:ext>
              <a:ext uri="{C183D7F6-B498-43B3-948B-1728B52AA6E4}">
                <adec:decorative xmlns:adec="http://schemas.microsoft.com/office/drawing/2017/decorative" val="1"/>
              </a:ext>
            </a:extLst>
          </p:cNvPr>
          <p:cNvSpPr/>
          <p:nvPr/>
        </p:nvSpPr>
        <p:spPr>
          <a:xfrm>
            <a:off x="0" y="-12698"/>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5">
            <a:extLst>
              <a:ext uri="{FF2B5EF4-FFF2-40B4-BE49-F238E27FC236}">
                <a16:creationId xmlns:a16="http://schemas.microsoft.com/office/drawing/2014/main" id="{728B2A36-3081-4D1A-AC33-32C6778318E3}"/>
              </a:ext>
            </a:extLst>
          </p:cNvPr>
          <p:cNvSpPr>
            <a:spLocks noGrp="1"/>
          </p:cNvSpPr>
          <p:nvPr>
            <p:ph type="title" idx="4294967295"/>
          </p:nvPr>
        </p:nvSpPr>
        <p:spPr>
          <a:xfrm>
            <a:off x="540954" y="262924"/>
            <a:ext cx="7743825" cy="9233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Gill Sans MT"/>
                <a:ea typeface="+mj-ea"/>
                <a:cs typeface="+mj-cs"/>
              </a:rPr>
              <a:t>Patient Queue</a:t>
            </a:r>
            <a:endParaRPr kumimoji="0" lang="en-US" sz="5400" b="0" i="0" u="none" strike="noStrike" kern="0" cap="none" spc="0" normalizeH="0" baseline="0" noProof="0" dirty="0">
              <a:ln>
                <a:noFill/>
              </a:ln>
              <a:solidFill>
                <a:schemeClr val="bg1"/>
              </a:solidFill>
              <a:effectLst/>
              <a:uLnTx/>
              <a:uFillTx/>
              <a:latin typeface="+mn-lt"/>
              <a:ea typeface="+mn-ea"/>
              <a:cs typeface="+mn-cs"/>
            </a:endParaRPr>
          </a:p>
        </p:txBody>
      </p:sp>
      <p:pic>
        <p:nvPicPr>
          <p:cNvPr id="11" name="Content Placeholder 10" descr="Vetlink Patient Queue screen.">
            <a:extLst>
              <a:ext uri="{FF2B5EF4-FFF2-40B4-BE49-F238E27FC236}">
                <a16:creationId xmlns:a16="http://schemas.microsoft.com/office/drawing/2014/main" id="{1CE1BA9B-8293-4907-84DE-0ADFA00B11E2}"/>
              </a:ext>
            </a:extLst>
          </p:cNvPr>
          <p:cNvPicPr>
            <a:picLocks noGrp="1" noChangeAspect="1"/>
          </p:cNvPicPr>
          <p:nvPr>
            <p:ph idx="1"/>
          </p:nvPr>
        </p:nvPicPr>
        <p:blipFill>
          <a:blip r:embed="rId4"/>
          <a:stretch>
            <a:fillRect/>
          </a:stretch>
        </p:blipFill>
        <p:spPr>
          <a:xfrm>
            <a:off x="1708732" y="1623649"/>
            <a:ext cx="8914591" cy="4351338"/>
          </a:xfrm>
          <a:prstGeom prst="rect">
            <a:avLst/>
          </a:prstGeom>
          <a:ln>
            <a:solidFill>
              <a:schemeClr val="tx1"/>
            </a:solidFill>
          </a:ln>
        </p:spPr>
      </p:pic>
      <p:sp>
        <p:nvSpPr>
          <p:cNvPr id="12" name="Rectangle: Top Corners Rounded 11">
            <a:extLst>
              <a:ext uri="{FF2B5EF4-FFF2-40B4-BE49-F238E27FC236}">
                <a16:creationId xmlns:a16="http://schemas.microsoft.com/office/drawing/2014/main" id="{1A9322F9-E1E1-4A66-B02E-818EA1E0B05E}"/>
              </a:ext>
              <a:ext uri="{C183D7F6-B498-43B3-948B-1728B52AA6E4}">
                <adec:decorative xmlns:adec="http://schemas.microsoft.com/office/drawing/2017/decorative" val="1"/>
              </a:ext>
            </a:extLst>
          </p:cNvPr>
          <p:cNvSpPr/>
          <p:nvPr/>
        </p:nvSpPr>
        <p:spPr>
          <a:xfrm>
            <a:off x="9278471" y="1600200"/>
            <a:ext cx="1020252" cy="167054"/>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B562DFE-286F-464F-AC46-AE6777988F3D}"/>
              </a:ext>
              <a:ext uri="{C183D7F6-B498-43B3-948B-1728B52AA6E4}">
                <adec:decorative xmlns:adec="http://schemas.microsoft.com/office/drawing/2017/decorative" val="1"/>
              </a:ext>
            </a:extLst>
          </p:cNvPr>
          <p:cNvSpPr/>
          <p:nvPr/>
        </p:nvSpPr>
        <p:spPr>
          <a:xfrm>
            <a:off x="3062127" y="3477432"/>
            <a:ext cx="263770" cy="1399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0A82D473-0630-4A19-8E4E-D8FBAFA504F4}"/>
              </a:ext>
              <a:ext uri="{C183D7F6-B498-43B3-948B-1728B52AA6E4}">
                <adec:decorative xmlns:adec="http://schemas.microsoft.com/office/drawing/2017/decorative" val="1"/>
              </a:ext>
            </a:extLst>
          </p:cNvPr>
          <p:cNvSpPr/>
          <p:nvPr/>
        </p:nvSpPr>
        <p:spPr>
          <a:xfrm>
            <a:off x="3062127" y="3884925"/>
            <a:ext cx="263770" cy="1399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EF89CC59-A7E3-45B3-9381-4DD7F3365C9E}"/>
              </a:ext>
              <a:ext uri="{C183D7F6-B498-43B3-948B-1728B52AA6E4}">
                <adec:decorative xmlns:adec="http://schemas.microsoft.com/office/drawing/2017/decorative" val="1"/>
              </a:ext>
            </a:extLst>
          </p:cNvPr>
          <p:cNvSpPr/>
          <p:nvPr/>
        </p:nvSpPr>
        <p:spPr>
          <a:xfrm>
            <a:off x="3086764" y="4814081"/>
            <a:ext cx="263770" cy="1399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9D41429-7720-4F2E-A18A-001ED6077078}"/>
              </a:ext>
              <a:ext uri="{C183D7F6-B498-43B3-948B-1728B52AA6E4}">
                <adec:decorative xmlns:adec="http://schemas.microsoft.com/office/drawing/2017/decorative" val="1"/>
              </a:ext>
            </a:extLst>
          </p:cNvPr>
          <p:cNvSpPr/>
          <p:nvPr/>
        </p:nvSpPr>
        <p:spPr>
          <a:xfrm>
            <a:off x="3062127" y="5469541"/>
            <a:ext cx="263770" cy="1399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8F90D8EC-8860-43AF-BFD4-EA4FEA749429}"/>
              </a:ext>
              <a:ext uri="{C183D7F6-B498-43B3-948B-1728B52AA6E4}">
                <adec:decorative xmlns:adec="http://schemas.microsoft.com/office/drawing/2017/decorative" val="1"/>
              </a:ext>
            </a:extLst>
          </p:cNvPr>
          <p:cNvSpPr/>
          <p:nvPr/>
        </p:nvSpPr>
        <p:spPr>
          <a:xfrm>
            <a:off x="3062127" y="2821972"/>
            <a:ext cx="263770" cy="1399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a:xfrm>
            <a:off x="10161495" y="6387354"/>
            <a:ext cx="488576" cy="470647"/>
          </a:xfrm>
        </p:spPr>
        <p:txBody>
          <a:bodyPr>
            <a:normAutofit/>
          </a:bodyPr>
          <a:lstStyle/>
          <a:p>
            <a:fld id="{ABCC74A9-0D1B-45BD-8FEC-3E026A8E9782}" type="slidenum">
              <a:rPr lang="en-US" smtClean="0"/>
              <a:t>26</a:t>
            </a:fld>
            <a:endParaRPr lang="en-US" dirty="0"/>
          </a:p>
        </p:txBody>
      </p:sp>
    </p:spTree>
    <p:custDataLst>
      <p:tags r:id="rId1"/>
    </p:custDataLst>
    <p:extLst>
      <p:ext uri="{BB962C8B-B14F-4D97-AF65-F5344CB8AC3E}">
        <p14:creationId xmlns:p14="http://schemas.microsoft.com/office/powerpoint/2010/main" val="1845007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371599" y="5510253"/>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Patient Queue (cont.)</a:t>
            </a:r>
          </a:p>
        </p:txBody>
      </p:sp>
      <p:pic>
        <p:nvPicPr>
          <p:cNvPr id="2" name="Picture 1" descr="View Patient Queue example scre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5446" y="402570"/>
            <a:ext cx="7521106" cy="3215273"/>
          </a:xfrm>
          <a:prstGeom prst="rect">
            <a:avLst/>
          </a:prstGeom>
        </p:spPr>
      </p:pic>
      <p:sp>
        <p:nvSpPr>
          <p:cNvPr id="11" name="TextBox 10"/>
          <p:cNvSpPr txBox="1"/>
          <p:nvPr/>
        </p:nvSpPr>
        <p:spPr>
          <a:xfrm>
            <a:off x="1940256" y="3833199"/>
            <a:ext cx="8332826" cy="1119982"/>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600" dirty="0"/>
              <a:t>Provides real-time snapshot of Veterans who have checked into VetLink, sorted chronologically </a:t>
            </a:r>
          </a:p>
          <a:p>
            <a:pPr marL="285750" indent="-228600">
              <a:lnSpc>
                <a:spcPct val="90000"/>
              </a:lnSpc>
              <a:spcAft>
                <a:spcPts val="600"/>
              </a:spcAft>
              <a:buFont typeface="Arial" panose="020B0604020202020204" pitchFamily="34" charset="0"/>
              <a:buChar char="•"/>
            </a:pPr>
            <a:r>
              <a:rPr lang="en-US" sz="1600" dirty="0"/>
              <a:t>The default view shows Veterans who have checked in using the VetLink software either while checking in at the Kiosk or checking in with the scheduler using the VetLink software on current day</a:t>
            </a:r>
          </a:p>
        </p:txBody>
      </p:sp>
      <p:sp>
        <p:nvSpPr>
          <p:cNvPr id="4" name="Slide Number Placeholder 3"/>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ABCC74A9-0D1B-45BD-8FEC-3E026A8E9782}" type="slidenum">
              <a:rPr lang="en-US" sz="1100">
                <a:solidFill>
                  <a:srgbClr val="FFFFFF"/>
                </a:solidFill>
              </a:rPr>
              <a:pPr>
                <a:spcAft>
                  <a:spcPts val="600"/>
                </a:spcAft>
              </a:pPr>
              <a:t>27</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649958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526" y="274638"/>
            <a:ext cx="7781163" cy="849312"/>
          </a:xfrm>
        </p:spPr>
        <p:txBody>
          <a:bodyPr>
            <a:noAutofit/>
          </a:bodyPr>
          <a:lstStyle/>
          <a:p>
            <a:r>
              <a:rPr lang="en-US" sz="4000" dirty="0"/>
              <a:t>Screen Contents – Columns 1-3</a:t>
            </a:r>
          </a:p>
        </p:txBody>
      </p:sp>
      <p:sp>
        <p:nvSpPr>
          <p:cNvPr id="15" name="Content Placeholder 7"/>
          <p:cNvSpPr txBox="1">
            <a:spLocks/>
          </p:cNvSpPr>
          <p:nvPr/>
        </p:nvSpPr>
        <p:spPr>
          <a:xfrm>
            <a:off x="436090" y="1880785"/>
            <a:ext cx="5262012" cy="4030854"/>
          </a:xfrm>
          <a:prstGeom prst="rect">
            <a:avLst/>
          </a:prstGeom>
        </p:spPr>
        <p:txBody>
          <a:bodyPr vert="horz" lIns="91440" tIns="45720" rIns="91440" bIns="45720" rtlCol="0">
            <a:noAutofit/>
          </a:bodyPr>
          <a:lstStyle/>
          <a:p>
            <a:pPr marL="293688" indent="-293688">
              <a:spcBef>
                <a:spcPct val="20000"/>
              </a:spcBef>
              <a:buFont typeface="+mj-lt"/>
              <a:buAutoNum type="arabicPeriod"/>
            </a:pPr>
            <a:r>
              <a:rPr lang="en-US" sz="2400" dirty="0"/>
              <a:t>Time that Veteran started using a VetLink kiosk or was checked in by VA Staff using VetLink</a:t>
            </a:r>
          </a:p>
          <a:p>
            <a:pPr marL="293688" indent="-293688">
              <a:spcBef>
                <a:spcPct val="20000"/>
              </a:spcBef>
              <a:buFont typeface="+mj-lt"/>
              <a:buAutoNum type="arabicPeriod"/>
            </a:pPr>
            <a:r>
              <a:rPr lang="en-US" sz="2400" dirty="0"/>
              <a:t>Full name of the Veteran</a:t>
            </a:r>
          </a:p>
          <a:p>
            <a:pPr marL="293688" indent="-293688">
              <a:spcBef>
                <a:spcPct val="20000"/>
              </a:spcBef>
              <a:buFont typeface="+mj-lt"/>
              <a:buAutoNum type="arabicPeriod"/>
            </a:pPr>
            <a:r>
              <a:rPr lang="en-US" sz="2400" dirty="0"/>
              <a:t>Last 4 digits of the Veteran’s SSN </a:t>
            </a:r>
          </a:p>
        </p:txBody>
      </p:sp>
      <p:grpSp>
        <p:nvGrpSpPr>
          <p:cNvPr id="5" name="Group 4" descr="Columns lavelled 1-3: 1. Start Time. 2-Name. 3-Last 4 of SSN">
            <a:extLst>
              <a:ext uri="{FF2B5EF4-FFF2-40B4-BE49-F238E27FC236}">
                <a16:creationId xmlns:a16="http://schemas.microsoft.com/office/drawing/2014/main" id="{8901DABD-8828-4231-972D-259B86A3D5E4}"/>
              </a:ext>
            </a:extLst>
          </p:cNvPr>
          <p:cNvGrpSpPr/>
          <p:nvPr/>
        </p:nvGrpSpPr>
        <p:grpSpPr>
          <a:xfrm>
            <a:off x="6129882" y="2133600"/>
            <a:ext cx="4165313" cy="2558693"/>
            <a:chOff x="6129882" y="2133600"/>
            <a:chExt cx="4165313" cy="2558693"/>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2135"/>
            <a:stretch/>
          </p:blipFill>
          <p:spPr>
            <a:xfrm>
              <a:off x="6129882" y="2656820"/>
              <a:ext cx="4165313" cy="2035473"/>
            </a:xfrm>
            <a:prstGeom prst="rect">
              <a:avLst/>
            </a:prstGeom>
            <a:ln>
              <a:solidFill>
                <a:srgbClr val="0070C0"/>
              </a:solidFill>
            </a:ln>
          </p:spPr>
        </p:pic>
        <p:sp>
          <p:nvSpPr>
            <p:cNvPr id="9" name="Rectangle 8"/>
            <p:cNvSpPr/>
            <p:nvPr/>
          </p:nvSpPr>
          <p:spPr>
            <a:xfrm>
              <a:off x="7845131" y="2133600"/>
              <a:ext cx="367408" cy="523220"/>
            </a:xfrm>
            <a:prstGeom prst="rect">
              <a:avLst/>
            </a:prstGeom>
          </p:spPr>
          <p:txBody>
            <a:bodyPr wrap="none">
              <a:spAutoFit/>
            </a:bodyPr>
            <a:lstStyle/>
            <a:p>
              <a:r>
                <a:rPr lang="en-US" sz="2800" b="1" dirty="0">
                  <a:solidFill>
                    <a:srgbClr val="FF0000"/>
                  </a:solidFill>
                </a:rPr>
                <a:t>2</a:t>
              </a:r>
            </a:p>
          </p:txBody>
        </p:sp>
        <p:sp>
          <p:nvSpPr>
            <p:cNvPr id="11" name="Rectangle 10"/>
            <p:cNvSpPr/>
            <p:nvPr/>
          </p:nvSpPr>
          <p:spPr>
            <a:xfrm>
              <a:off x="9753600" y="2133600"/>
              <a:ext cx="367408" cy="523220"/>
            </a:xfrm>
            <a:prstGeom prst="rect">
              <a:avLst/>
            </a:prstGeom>
          </p:spPr>
          <p:txBody>
            <a:bodyPr wrap="none">
              <a:spAutoFit/>
            </a:bodyPr>
            <a:lstStyle/>
            <a:p>
              <a:r>
                <a:rPr lang="en-US" sz="2800" b="1" dirty="0">
                  <a:solidFill>
                    <a:srgbClr val="FF0000"/>
                  </a:solidFill>
                </a:rPr>
                <a:t>3</a:t>
              </a:r>
            </a:p>
          </p:txBody>
        </p:sp>
        <p:sp>
          <p:nvSpPr>
            <p:cNvPr id="12" name="Rectangle 11"/>
            <p:cNvSpPr/>
            <p:nvPr/>
          </p:nvSpPr>
          <p:spPr>
            <a:xfrm>
              <a:off x="6493899" y="2133600"/>
              <a:ext cx="367408" cy="523220"/>
            </a:xfrm>
            <a:prstGeom prst="rect">
              <a:avLst/>
            </a:prstGeom>
          </p:spPr>
          <p:txBody>
            <a:bodyPr wrap="none">
              <a:spAutoFit/>
            </a:bodyPr>
            <a:lstStyle/>
            <a:p>
              <a:r>
                <a:rPr lang="en-US" sz="2800" b="1" dirty="0">
                  <a:solidFill>
                    <a:srgbClr val="FF0000"/>
                  </a:solidFill>
                </a:rPr>
                <a:t>1</a:t>
              </a:r>
            </a:p>
          </p:txBody>
        </p:sp>
      </p:grpSp>
      <p:pic>
        <p:nvPicPr>
          <p:cNvPr id="10" name="Picture 9">
            <a:extLst>
              <a:ext uri="{FF2B5EF4-FFF2-40B4-BE49-F238E27FC236}">
                <a16:creationId xmlns:a16="http://schemas.microsoft.com/office/drawing/2014/main" id="{A0BE1607-29A4-4571-825D-F52FE55D6CD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3" name="Slide Number Placeholder 2"/>
          <p:cNvSpPr>
            <a:spLocks noGrp="1"/>
          </p:cNvSpPr>
          <p:nvPr>
            <p:ph type="sldNum" sz="quarter" idx="12"/>
          </p:nvPr>
        </p:nvSpPr>
        <p:spPr/>
        <p:txBody>
          <a:bodyPr/>
          <a:lstStyle/>
          <a:p>
            <a:fld id="{ABCC74A9-0D1B-45BD-8FEC-3E026A8E9782}" type="slidenum">
              <a:rPr lang="en-US" smtClean="0"/>
              <a:t>28</a:t>
            </a:fld>
            <a:endParaRPr lang="en-US" dirty="0"/>
          </a:p>
        </p:txBody>
      </p:sp>
    </p:spTree>
    <p:custDataLst>
      <p:tags r:id="rId1"/>
    </p:custDataLst>
    <p:extLst>
      <p:ext uri="{BB962C8B-B14F-4D97-AF65-F5344CB8AC3E}">
        <p14:creationId xmlns:p14="http://schemas.microsoft.com/office/powerpoint/2010/main" val="253895022"/>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5575" y="177591"/>
            <a:ext cx="7753351" cy="936257"/>
          </a:xfrm>
        </p:spPr>
        <p:txBody>
          <a:bodyPr>
            <a:normAutofit/>
          </a:bodyPr>
          <a:lstStyle/>
          <a:p>
            <a:r>
              <a:rPr lang="en-US" dirty="0"/>
              <a:t>Screen Contents – Column 4</a:t>
            </a:r>
          </a:p>
        </p:txBody>
      </p:sp>
      <p:sp>
        <p:nvSpPr>
          <p:cNvPr id="17" name="Content Placeholder 7"/>
          <p:cNvSpPr txBox="1">
            <a:spLocks/>
          </p:cNvSpPr>
          <p:nvPr/>
        </p:nvSpPr>
        <p:spPr>
          <a:xfrm>
            <a:off x="546847" y="1113848"/>
            <a:ext cx="9902078" cy="1578864"/>
          </a:xfrm>
          <a:prstGeom prst="rect">
            <a:avLst/>
          </a:prstGeom>
        </p:spPr>
        <p:txBody>
          <a:bodyPr vert="horz" lIns="91440" tIns="45720" rIns="91440" bIns="45720" rtlCol="0">
            <a:noAutofit/>
          </a:bodyPr>
          <a:lstStyle/>
          <a:p>
            <a:pPr marL="290513" indent="-290513" defTabSz="914400">
              <a:buFont typeface="+mj-lt"/>
              <a:buAutoNum type="arabicPeriod" startAt="4"/>
              <a:defRPr/>
            </a:pPr>
            <a:r>
              <a:rPr lang="en-US" sz="2000" dirty="0"/>
              <a:t>List of today’s </a:t>
            </a:r>
            <a:r>
              <a:rPr lang="en-US" sz="2000" b="1" dirty="0"/>
              <a:t>appointments</a:t>
            </a:r>
            <a:r>
              <a:rPr lang="en-US" sz="2000" dirty="0"/>
              <a:t> for each Veteran in patient queue:</a:t>
            </a:r>
          </a:p>
          <a:p>
            <a:pPr marL="566738" lvl="1" indent="-276225" defTabSz="914400">
              <a:buFont typeface="Arial" pitchFamily="34" charset="0"/>
              <a:buChar char="•"/>
              <a:defRPr/>
            </a:pPr>
            <a:r>
              <a:rPr lang="en-US" sz="2000" b="1" i="1" dirty="0">
                <a:solidFill>
                  <a:srgbClr val="008000"/>
                </a:solidFill>
              </a:rPr>
              <a:t>BOLD GREEN CHECK MARK</a:t>
            </a:r>
            <a:r>
              <a:rPr lang="en-US" sz="2000" dirty="0"/>
              <a:t>—Veteran has successfully checked in for appointment using VetLink</a:t>
            </a:r>
          </a:p>
          <a:p>
            <a:pPr marL="566738" lvl="1" indent="-276225" defTabSz="914400">
              <a:buFont typeface="Arial" pitchFamily="34" charset="0"/>
              <a:buChar char="•"/>
              <a:defRPr/>
            </a:pPr>
            <a:r>
              <a:rPr lang="en-US" sz="2000" dirty="0"/>
              <a:t>UNEMPHASIZED BLACK TEXT–Veteran has not checked in for that particular appointment time during this kiosk session</a:t>
            </a:r>
          </a:p>
          <a:p>
            <a:pPr marL="109538" indent="-276225" defTabSz="914400">
              <a:buClr>
                <a:srgbClr val="FF0000"/>
              </a:buClr>
              <a:buFont typeface="+mj-lt"/>
              <a:buAutoNum type="arabicPeriod" startAt="4"/>
              <a:defRPr/>
            </a:pPr>
            <a:endParaRPr lang="en-US" sz="2000" dirty="0"/>
          </a:p>
          <a:p>
            <a:pPr marL="290513" indent="-290513" defTabSz="914400">
              <a:buClr>
                <a:srgbClr val="FF0000"/>
              </a:buClr>
              <a:buFont typeface="+mj-lt"/>
              <a:buAutoNum type="arabicPeriod" startAt="4"/>
              <a:defRPr/>
            </a:pPr>
            <a:endParaRPr lang="en-US" sz="2000" dirty="0"/>
          </a:p>
        </p:txBody>
      </p:sp>
      <p:pic>
        <p:nvPicPr>
          <p:cNvPr id="11" name="Picture 10" descr="View Patient Queue with Column 4 highlighted. Appointment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8635" y="2871728"/>
            <a:ext cx="5094524" cy="2377784"/>
          </a:xfrm>
          <a:prstGeom prst="rect">
            <a:avLst/>
          </a:prstGeom>
          <a:ln>
            <a:solidFill>
              <a:srgbClr val="0070C0"/>
            </a:solidFill>
          </a:ln>
        </p:spPr>
      </p:pic>
      <p:cxnSp>
        <p:nvCxnSpPr>
          <p:cNvPr id="16" name="Straight Connector 15">
            <a:extLst>
              <a:ext uri="{C183D7F6-B498-43B3-948B-1728B52AA6E4}">
                <adec:decorative xmlns:adec="http://schemas.microsoft.com/office/drawing/2017/decorative" val="1"/>
              </a:ext>
            </a:extLst>
          </p:cNvPr>
          <p:cNvCxnSpPr/>
          <p:nvPr/>
        </p:nvCxnSpPr>
        <p:spPr>
          <a:xfrm flipH="1">
            <a:off x="4279562" y="3826035"/>
            <a:ext cx="691951" cy="13872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C183D7F6-B498-43B3-948B-1728B52AA6E4}">
                <adec:decorative xmlns:adec="http://schemas.microsoft.com/office/drawing/2017/decorative" val="1"/>
              </a:ext>
            </a:extLst>
          </p:cNvPr>
          <p:cNvCxnSpPr/>
          <p:nvPr/>
        </p:nvCxnSpPr>
        <p:spPr>
          <a:xfrm>
            <a:off x="6099324" y="3826035"/>
            <a:ext cx="644891" cy="13872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C183D7F6-B498-43B3-948B-1728B52AA6E4}">
                <adec:decorative xmlns:adec="http://schemas.microsoft.com/office/drawing/2017/decorative" val="1"/>
              </a:ext>
            </a:extLst>
          </p:cNvPr>
          <p:cNvCxnSpPr/>
          <p:nvPr/>
        </p:nvCxnSpPr>
        <p:spPr>
          <a:xfrm flipH="1">
            <a:off x="4971513" y="3826035"/>
            <a:ext cx="113786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descr="Example of appointment: 8:00 AM OCY SW GARNER with a green checkmark">
            <a:extLst>
              <a:ext uri="{FF2B5EF4-FFF2-40B4-BE49-F238E27FC236}">
                <a16:creationId xmlns:a16="http://schemas.microsoft.com/office/drawing/2014/main" id="{1D41CA10-836B-4D14-A9E0-59CCB4BCA5A9}"/>
              </a:ext>
            </a:extLst>
          </p:cNvPr>
          <p:cNvPicPr>
            <a:picLocks noChangeAspect="1"/>
          </p:cNvPicPr>
          <p:nvPr/>
        </p:nvPicPr>
        <p:blipFill>
          <a:blip r:embed="rId5"/>
          <a:stretch>
            <a:fillRect/>
          </a:stretch>
        </p:blipFill>
        <p:spPr>
          <a:xfrm>
            <a:off x="4243702" y="5193944"/>
            <a:ext cx="2500512" cy="1664057"/>
          </a:xfrm>
          <a:prstGeom prst="rect">
            <a:avLst/>
          </a:prstGeom>
        </p:spPr>
      </p:pic>
      <p:pic>
        <p:nvPicPr>
          <p:cNvPr id="10" name="Picture 9">
            <a:extLst>
              <a:ext uri="{FF2B5EF4-FFF2-40B4-BE49-F238E27FC236}">
                <a16:creationId xmlns:a16="http://schemas.microsoft.com/office/drawing/2014/main" id="{3908ED4E-213B-4D56-B883-429A44413E5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2" name="Slide Number Placeholder 1"/>
          <p:cNvSpPr>
            <a:spLocks noGrp="1"/>
          </p:cNvSpPr>
          <p:nvPr>
            <p:ph type="sldNum" sz="quarter" idx="12"/>
          </p:nvPr>
        </p:nvSpPr>
        <p:spPr>
          <a:xfrm>
            <a:off x="10058400" y="6381750"/>
            <a:ext cx="609600" cy="476250"/>
          </a:xfrm>
        </p:spPr>
        <p:txBody>
          <a:bodyPr>
            <a:normAutofit/>
          </a:bodyPr>
          <a:lstStyle/>
          <a:p>
            <a:fld id="{ABCC74A9-0D1B-45BD-8FEC-3E026A8E9782}" type="slidenum">
              <a:rPr lang="en-US" smtClean="0"/>
              <a:t>29</a:t>
            </a:fld>
            <a:endParaRPr lang="en-US" dirty="0"/>
          </a:p>
        </p:txBody>
      </p:sp>
    </p:spTree>
    <p:custDataLst>
      <p:tags r:id="rId1"/>
    </p:custDataLst>
    <p:extLst>
      <p:ext uri="{BB962C8B-B14F-4D97-AF65-F5344CB8AC3E}">
        <p14:creationId xmlns:p14="http://schemas.microsoft.com/office/powerpoint/2010/main" val="3579296423"/>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9" y="294538"/>
            <a:ext cx="9895951" cy="1033669"/>
          </a:xfrm>
        </p:spPr>
        <p:txBody>
          <a:bodyPr>
            <a:normAutofit/>
          </a:bodyPr>
          <a:lstStyle/>
          <a:p>
            <a:r>
              <a:rPr lang="en-US" sz="4000" dirty="0">
                <a:solidFill>
                  <a:srgbClr val="FFFFFF"/>
                </a:solidFill>
              </a:rPr>
              <a:t>Benefits of the Vetlink Kiosk</a:t>
            </a:r>
          </a:p>
        </p:txBody>
      </p:sp>
      <p:sp>
        <p:nvSpPr>
          <p:cNvPr id="3" name="Content Placeholder 2"/>
          <p:cNvSpPr>
            <a:spLocks noGrp="1"/>
          </p:cNvSpPr>
          <p:nvPr>
            <p:ph idx="1"/>
          </p:nvPr>
        </p:nvSpPr>
        <p:spPr>
          <a:xfrm>
            <a:off x="911253" y="1727624"/>
            <a:ext cx="10369489" cy="3891589"/>
          </a:xfrm>
        </p:spPr>
        <p:txBody>
          <a:bodyPr anchor="ctr">
            <a:normAutofit fontScale="92500" lnSpcReduction="20000"/>
          </a:bodyPr>
          <a:lstStyle/>
          <a:p>
            <a:pPr marL="57150" indent="0">
              <a:spcBef>
                <a:spcPts val="0"/>
              </a:spcBef>
              <a:spcAft>
                <a:spcPts val="600"/>
              </a:spcAft>
              <a:buNone/>
            </a:pPr>
            <a:r>
              <a:rPr lang="en-US" sz="2400" dirty="0"/>
              <a:t>The VetLink application empowers Veterans to be more engaged in their healthcare by allowing them to see their information, update their demographic and insurance information, and improve the delivery of their healthcare in many different ways. </a:t>
            </a:r>
          </a:p>
          <a:p>
            <a:pPr marL="57150" indent="0">
              <a:spcBef>
                <a:spcPts val="0"/>
              </a:spcBef>
              <a:spcAft>
                <a:spcPts val="600"/>
              </a:spcAft>
              <a:buNone/>
            </a:pPr>
            <a:endParaRPr lang="en-US" sz="2400" dirty="0"/>
          </a:p>
          <a:p>
            <a:pPr marL="0" indent="0">
              <a:spcBef>
                <a:spcPts val="0"/>
              </a:spcBef>
              <a:spcAft>
                <a:spcPts val="600"/>
              </a:spcAft>
              <a:buNone/>
            </a:pPr>
            <a:r>
              <a:rPr lang="en-US" sz="2400" dirty="0"/>
              <a:t>Using VetLink kiosks:</a:t>
            </a:r>
          </a:p>
          <a:p>
            <a:pPr>
              <a:spcBef>
                <a:spcPts val="0"/>
              </a:spcBef>
              <a:spcAft>
                <a:spcPts val="600"/>
              </a:spcAft>
            </a:pPr>
            <a:r>
              <a:rPr lang="en-US" sz="2400" dirty="0"/>
              <a:t>Reduces check-in wait time for Veterans</a:t>
            </a:r>
          </a:p>
          <a:p>
            <a:pPr>
              <a:spcBef>
                <a:spcPts val="0"/>
              </a:spcBef>
              <a:spcAft>
                <a:spcPts val="600"/>
              </a:spcAft>
            </a:pPr>
            <a:r>
              <a:rPr lang="en-US" sz="2400" dirty="0"/>
              <a:t>Reduces wait time for Beneficiary Travel reimbursement</a:t>
            </a:r>
          </a:p>
          <a:p>
            <a:pPr>
              <a:spcBef>
                <a:spcPts val="0"/>
              </a:spcBef>
              <a:spcAft>
                <a:spcPts val="600"/>
              </a:spcAft>
            </a:pPr>
            <a:r>
              <a:rPr lang="en-US" sz="2400" dirty="0"/>
              <a:t>Provides more flexible and efficient patient flow at the VAMCs and CBOCs</a:t>
            </a:r>
          </a:p>
          <a:p>
            <a:pPr>
              <a:spcBef>
                <a:spcPts val="0"/>
              </a:spcBef>
              <a:spcAft>
                <a:spcPts val="600"/>
              </a:spcAft>
            </a:pPr>
            <a:r>
              <a:rPr lang="en-US" sz="2400" dirty="0"/>
              <a:t>Increases seamless communication between the front desk and back offices of the clinics</a:t>
            </a:r>
          </a:p>
          <a:p>
            <a:pPr>
              <a:spcBef>
                <a:spcPts val="0"/>
              </a:spcBef>
              <a:spcAft>
                <a:spcPts val="600"/>
              </a:spcAft>
            </a:pPr>
            <a:r>
              <a:rPr lang="en-US" sz="2400" dirty="0"/>
              <a:t>Allows VA staff additional time to perform additional Veteran related tasks</a:t>
            </a:r>
          </a:p>
          <a:p>
            <a:pPr>
              <a:spcBef>
                <a:spcPts val="0"/>
              </a:spcBef>
              <a:spcAft>
                <a:spcPts val="600"/>
              </a:spcAft>
            </a:pPr>
            <a:r>
              <a:rPr lang="en-US" sz="2400" dirty="0"/>
              <a:t>Assists in the maintenance of accurate personal and insurance information</a:t>
            </a:r>
          </a:p>
        </p:txBody>
      </p:sp>
      <p:sp>
        <p:nvSpPr>
          <p:cNvPr id="4" name="Slide Number Placeholder 3"/>
          <p:cNvSpPr>
            <a:spLocks noGrp="1"/>
          </p:cNvSpPr>
          <p:nvPr>
            <p:ph type="sldNum" sz="quarter" idx="12"/>
          </p:nvPr>
        </p:nvSpPr>
        <p:spPr>
          <a:xfrm>
            <a:off x="11704320" y="6455431"/>
            <a:ext cx="445913" cy="365125"/>
          </a:xfrm>
        </p:spPr>
        <p:txBody>
          <a:bodyP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3</a:t>
            </a:fld>
            <a:endParaRPr lang="en-US" sz="1100" dirty="0">
              <a:solidFill>
                <a:schemeClr val="tx1">
                  <a:lumMod val="50000"/>
                  <a:lumOff val="50000"/>
                </a:schemeClr>
              </a:solidFill>
            </a:endParaRPr>
          </a:p>
        </p:txBody>
      </p:sp>
      <p:pic>
        <p:nvPicPr>
          <p:cNvPr id="10" name="Picture 9">
            <a:extLst>
              <a:ext uri="{FF2B5EF4-FFF2-40B4-BE49-F238E27FC236}">
                <a16:creationId xmlns:a16="http://schemas.microsoft.com/office/drawing/2014/main" id="{91EF0671-447D-4A7B-B6AF-78437A4EB7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Tree>
    <p:custDataLst>
      <p:tags r:id="rId1"/>
    </p:custDataLst>
    <p:extLst>
      <p:ext uri="{BB962C8B-B14F-4D97-AF65-F5344CB8AC3E}">
        <p14:creationId xmlns:p14="http://schemas.microsoft.com/office/powerpoint/2010/main" val="125966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050" y="274321"/>
            <a:ext cx="7772400" cy="817661"/>
          </a:xfrm>
        </p:spPr>
        <p:txBody>
          <a:bodyPr>
            <a:noAutofit/>
          </a:bodyPr>
          <a:lstStyle/>
          <a:p>
            <a:r>
              <a:rPr lang="en-US" sz="4000" dirty="0"/>
              <a:t>Screen Contents – Column 5</a:t>
            </a:r>
          </a:p>
        </p:txBody>
      </p:sp>
      <p:sp>
        <p:nvSpPr>
          <p:cNvPr id="17" name="Content Placeholder 7"/>
          <p:cNvSpPr txBox="1">
            <a:spLocks/>
          </p:cNvSpPr>
          <p:nvPr/>
        </p:nvSpPr>
        <p:spPr>
          <a:xfrm>
            <a:off x="779527" y="1375211"/>
            <a:ext cx="10184308" cy="1813710"/>
          </a:xfrm>
          <a:prstGeom prst="rect">
            <a:avLst/>
          </a:prstGeom>
        </p:spPr>
        <p:txBody>
          <a:bodyPr vert="horz" lIns="91440" tIns="45720" rIns="91440" bIns="45720" rtlCol="0">
            <a:noAutofit/>
          </a:bodyPr>
          <a:lstStyle/>
          <a:p>
            <a:pPr marL="290513" indent="-276225">
              <a:spcBef>
                <a:spcPts val="1200"/>
              </a:spcBef>
              <a:buClr>
                <a:srgbClr val="FF0000"/>
              </a:buClr>
              <a:defRPr/>
            </a:pPr>
            <a:r>
              <a:rPr lang="en-US" sz="2000" dirty="0"/>
              <a:t>5.	</a:t>
            </a:r>
            <a:r>
              <a:rPr lang="en-US" sz="2000" i="1" dirty="0"/>
              <a:t>Notifications </a:t>
            </a:r>
            <a:r>
              <a:rPr lang="en-US" sz="2000" dirty="0"/>
              <a:t>are Veteran-specific information from VistA or information regarding the Veteran’s VetLink interaction. 	</a:t>
            </a:r>
          </a:p>
          <a:p>
            <a:pPr marL="290513" indent="-276225" defTabSz="914400">
              <a:spcBef>
                <a:spcPts val="1200"/>
              </a:spcBef>
              <a:buClr>
                <a:srgbClr val="FF0000"/>
              </a:buClr>
              <a:defRPr/>
            </a:pPr>
            <a:r>
              <a:rPr lang="en-US" sz="2000" dirty="0"/>
              <a:t>     Some notifications are hyperlinked for additional info appears and can be selected to provide more details. </a:t>
            </a:r>
          </a:p>
          <a:p>
            <a:pPr marL="290513" indent="-290513" defTabSz="914400">
              <a:buClr>
                <a:srgbClr val="FF0000"/>
              </a:buClr>
              <a:buFont typeface="+mj-lt"/>
              <a:buAutoNum type="arabicPeriod" startAt="4"/>
              <a:defRPr/>
            </a:pPr>
            <a:endParaRPr lang="en-US" sz="2000" dirty="0"/>
          </a:p>
        </p:txBody>
      </p:sp>
      <p:pic>
        <p:nvPicPr>
          <p:cNvPr id="14" name="Picture 13" descr="View patient queue screen/ Notifications column 5 highligh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5332" y="2748245"/>
            <a:ext cx="6890410" cy="3215984"/>
          </a:xfrm>
          <a:prstGeom prst="rect">
            <a:avLst/>
          </a:prstGeom>
          <a:ln>
            <a:solidFill>
              <a:srgbClr val="0070C0"/>
            </a:solidFill>
          </a:ln>
        </p:spPr>
      </p:pic>
      <p:cxnSp>
        <p:nvCxnSpPr>
          <p:cNvPr id="16" name="Straight Connector 15">
            <a:extLst>
              <a:ext uri="{C183D7F6-B498-43B3-948B-1728B52AA6E4}">
                <adec:decorative xmlns:adec="http://schemas.microsoft.com/office/drawing/2017/decorative" val="1"/>
              </a:ext>
            </a:extLst>
          </p:cNvPr>
          <p:cNvCxnSpPr/>
          <p:nvPr/>
        </p:nvCxnSpPr>
        <p:spPr>
          <a:xfrm flipH="1">
            <a:off x="5767369" y="4494649"/>
            <a:ext cx="691952" cy="11104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C183D7F6-B498-43B3-948B-1728B52AA6E4}">
                <adec:decorative xmlns:adec="http://schemas.microsoft.com/office/drawing/2017/decorative" val="1"/>
              </a:ext>
            </a:extLst>
          </p:cNvPr>
          <p:cNvCxnSpPr/>
          <p:nvPr/>
        </p:nvCxnSpPr>
        <p:spPr>
          <a:xfrm>
            <a:off x="7640732" y="4509242"/>
            <a:ext cx="621502" cy="111042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C183D7F6-B498-43B3-948B-1728B52AA6E4}">
                <adec:decorative xmlns:adec="http://schemas.microsoft.com/office/drawing/2017/decorative" val="1"/>
              </a:ext>
            </a:extLst>
          </p:cNvPr>
          <p:cNvCxnSpPr>
            <a:cxnSpLocks/>
          </p:cNvCxnSpPr>
          <p:nvPr/>
        </p:nvCxnSpPr>
        <p:spPr>
          <a:xfrm flipH="1">
            <a:off x="6459321" y="4509242"/>
            <a:ext cx="11942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64335"/>
          <a:stretch/>
        </p:blipFill>
        <p:spPr>
          <a:xfrm>
            <a:off x="5749440" y="5620156"/>
            <a:ext cx="2501587" cy="765379"/>
          </a:xfrm>
          <a:prstGeom prst="rect">
            <a:avLst/>
          </a:prstGeom>
        </p:spPr>
      </p:pic>
      <p:pic>
        <p:nvPicPr>
          <p:cNvPr id="11" name="Picture 10">
            <a:extLst>
              <a:ext uri="{FF2B5EF4-FFF2-40B4-BE49-F238E27FC236}">
                <a16:creationId xmlns:a16="http://schemas.microsoft.com/office/drawing/2014/main" id="{0874AFB4-7160-42B2-BF3A-1E3F7889285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3" name="Slide Number Placeholder 2"/>
          <p:cNvSpPr>
            <a:spLocks noGrp="1"/>
          </p:cNvSpPr>
          <p:nvPr>
            <p:ph type="sldNum" sz="quarter" idx="12"/>
          </p:nvPr>
        </p:nvSpPr>
        <p:spPr/>
        <p:txBody>
          <a:bodyPr/>
          <a:lstStyle/>
          <a:p>
            <a:fld id="{ABCC74A9-0D1B-45BD-8FEC-3E026A8E9782}" type="slidenum">
              <a:rPr lang="en-US" smtClean="0"/>
              <a:t>30</a:t>
            </a:fld>
            <a:endParaRPr lang="en-US" dirty="0"/>
          </a:p>
        </p:txBody>
      </p:sp>
    </p:spTree>
    <p:custDataLst>
      <p:tags r:id="rId1"/>
    </p:custDataLst>
    <p:extLst>
      <p:ext uri="{BB962C8B-B14F-4D97-AF65-F5344CB8AC3E}">
        <p14:creationId xmlns:p14="http://schemas.microsoft.com/office/powerpoint/2010/main" val="2438423784"/>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lvl="0">
              <a:defRPr/>
            </a:pPr>
            <a:r>
              <a:rPr lang="en-US" sz="3700" kern="1200" dirty="0">
                <a:solidFill>
                  <a:srgbClr val="FFFFFF"/>
                </a:solidFill>
                <a:latin typeface="+mj-lt"/>
                <a:ea typeface="+mj-ea"/>
                <a:cs typeface="+mj-cs"/>
              </a:rPr>
              <a:t>Admin Patient Queue:  Sample Notifications</a:t>
            </a:r>
          </a:p>
        </p:txBody>
      </p:sp>
      <p:sp>
        <p:nvSpPr>
          <p:cNvPr id="3" name="Slide Number Placeholder 2"/>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BCC74A9-0D1B-45BD-8FEC-3E026A8E9782}" type="slidenum">
              <a:rPr lang="en-US" sz="1100">
                <a:solidFill>
                  <a:schemeClr val="tx1">
                    <a:lumMod val="50000"/>
                    <a:lumOff val="50000"/>
                  </a:schemeClr>
                </a:solidFill>
              </a:rPr>
              <a:pPr>
                <a:spcAft>
                  <a:spcPts val="600"/>
                </a:spcAft>
              </a:pPr>
              <a:t>31</a:t>
            </a:fld>
            <a:endParaRPr lang="en-US" sz="1100" dirty="0">
              <a:solidFill>
                <a:schemeClr val="tx1">
                  <a:lumMod val="50000"/>
                  <a:lumOff val="50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205425319"/>
              </p:ext>
            </p:extLst>
          </p:nvPr>
        </p:nvGraphicFramePr>
        <p:xfrm>
          <a:off x="432225" y="2334152"/>
          <a:ext cx="11327550" cy="3716445"/>
        </p:xfrm>
        <a:graphic>
          <a:graphicData uri="http://schemas.openxmlformats.org/drawingml/2006/table">
            <a:tbl>
              <a:tblPr firstRow="1" bandRow="1">
                <a:solidFill>
                  <a:schemeClr val="bg1"/>
                </a:solidFill>
                <a:tableStyleId>{5C22544A-7EE6-4342-B048-85BDC9FD1C3A}</a:tableStyleId>
              </a:tblPr>
              <a:tblGrid>
                <a:gridCol w="2764898">
                  <a:extLst>
                    <a:ext uri="{9D8B030D-6E8A-4147-A177-3AD203B41FA5}">
                      <a16:colId xmlns:a16="http://schemas.microsoft.com/office/drawing/2014/main" val="20000"/>
                    </a:ext>
                  </a:extLst>
                </a:gridCol>
                <a:gridCol w="4819767">
                  <a:extLst>
                    <a:ext uri="{9D8B030D-6E8A-4147-A177-3AD203B41FA5}">
                      <a16:colId xmlns:a16="http://schemas.microsoft.com/office/drawing/2014/main" val="20001"/>
                    </a:ext>
                  </a:extLst>
                </a:gridCol>
                <a:gridCol w="3742885">
                  <a:extLst>
                    <a:ext uri="{9D8B030D-6E8A-4147-A177-3AD203B41FA5}">
                      <a16:colId xmlns:a16="http://schemas.microsoft.com/office/drawing/2014/main" val="20002"/>
                    </a:ext>
                  </a:extLst>
                </a:gridCol>
              </a:tblGrid>
              <a:tr h="466197">
                <a:tc>
                  <a:txBody>
                    <a:bodyPr/>
                    <a:lstStyle/>
                    <a:p>
                      <a:pPr algn="ctr"/>
                      <a:r>
                        <a:rPr lang="en-US" sz="1500" b="0" cap="none" spc="0" dirty="0">
                          <a:solidFill>
                            <a:schemeClr val="bg1"/>
                          </a:solidFill>
                        </a:rPr>
                        <a:t>Notification</a:t>
                      </a:r>
                    </a:p>
                  </a:txBody>
                  <a:tcPr marL="128040" marR="98492" marT="98492" marB="9849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a:r>
                        <a:rPr lang="en-US" sz="1500" b="0" cap="none" spc="0" dirty="0">
                          <a:solidFill>
                            <a:schemeClr val="bg1"/>
                          </a:solidFill>
                        </a:rPr>
                        <a:t>Meaning</a:t>
                      </a:r>
                    </a:p>
                  </a:txBody>
                  <a:tcPr marL="128040" marR="98492" marT="98492" marB="98492"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a:r>
                        <a:rPr lang="en-US" sz="1500" b="0" cap="none" spc="0" dirty="0">
                          <a:solidFill>
                            <a:schemeClr val="bg1"/>
                          </a:solidFill>
                        </a:rPr>
                        <a:t>Hyperlinked</a:t>
                      </a:r>
                      <a:r>
                        <a:rPr lang="en-US" sz="1500" b="0" cap="none" spc="0" baseline="0" dirty="0">
                          <a:solidFill>
                            <a:schemeClr val="bg1"/>
                          </a:solidFill>
                        </a:rPr>
                        <a:t> Information</a:t>
                      </a:r>
                      <a:endParaRPr lang="en-US" sz="1500" b="0" cap="none" spc="0" dirty="0">
                        <a:solidFill>
                          <a:schemeClr val="bg1"/>
                        </a:solidFill>
                      </a:endParaRPr>
                    </a:p>
                  </a:txBody>
                  <a:tcPr marL="128040" marR="98492" marT="98492" marB="9849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696013">
                <a:tc>
                  <a:txBody>
                    <a:bodyPr/>
                    <a:lstStyle/>
                    <a:p>
                      <a:r>
                        <a:rPr lang="en-US" sz="1500" cap="none" spc="0" dirty="0">
                          <a:solidFill>
                            <a:schemeClr val="tx1"/>
                          </a:solidFill>
                        </a:rPr>
                        <a:t>Behavioral Pt</a:t>
                      </a:r>
                    </a:p>
                  </a:txBody>
                  <a:tcPr marL="128040" marR="98492" marT="98492" marB="98492">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1500" cap="none" spc="0" dirty="0">
                          <a:solidFill>
                            <a:schemeClr val="tx1"/>
                          </a:solidFill>
                        </a:rPr>
                        <a:t>Veteran</a:t>
                      </a:r>
                      <a:r>
                        <a:rPr lang="en-US" sz="1500" cap="none" spc="0" baseline="0" dirty="0">
                          <a:solidFill>
                            <a:schemeClr val="tx1"/>
                          </a:solidFill>
                        </a:rPr>
                        <a:t> has a behavioral flag in VistA</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1500" cap="none" spc="0" dirty="0">
                          <a:solidFill>
                            <a:schemeClr val="tx1"/>
                          </a:solidFill>
                        </a:rPr>
                        <a:t>All behavioral narratives</a:t>
                      </a:r>
                      <a:r>
                        <a:rPr lang="en-US" sz="1500" cap="none" spc="0" baseline="0" dirty="0">
                          <a:solidFill>
                            <a:schemeClr val="tx1"/>
                          </a:solidFill>
                        </a:rPr>
                        <a:t> for the patient in VistA</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0001"/>
                  </a:ext>
                </a:extLst>
              </a:tr>
              <a:tr h="696013">
                <a:tc>
                  <a:txBody>
                    <a:bodyPr/>
                    <a:lstStyle/>
                    <a:p>
                      <a:r>
                        <a:rPr lang="en-US" sz="1500" cap="none" spc="0" dirty="0">
                          <a:solidFill>
                            <a:schemeClr val="tx1"/>
                          </a:solidFill>
                        </a:rPr>
                        <a:t>Contact Info Updates Pending</a:t>
                      </a: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1500" kern="1200" cap="none" spc="0" dirty="0">
                          <a:solidFill>
                            <a:schemeClr val="tx1"/>
                          </a:solidFill>
                          <a:latin typeface="+mn-lt"/>
                          <a:ea typeface="+mn-ea"/>
                          <a:cs typeface="+mn-cs"/>
                        </a:rPr>
                        <a:t>Veteran has updated contact information and those changes have not been approved yet </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466197">
                <a:tc>
                  <a:txBody>
                    <a:bodyPr/>
                    <a:lstStyle/>
                    <a:p>
                      <a:r>
                        <a:rPr lang="en-US" sz="1500" kern="1200" cap="none" spc="0" dirty="0">
                          <a:solidFill>
                            <a:schemeClr val="tx1"/>
                          </a:solidFill>
                          <a:latin typeface="+mn-lt"/>
                          <a:ea typeface="+mn-ea"/>
                          <a:cs typeface="+mn-cs"/>
                        </a:rPr>
                        <a:t>Wrong DOB Entered</a:t>
                      </a:r>
                      <a:endParaRPr lang="en-US" sz="1500" cap="none" spc="0" dirty="0">
                        <a:solidFill>
                          <a:schemeClr val="tx1"/>
                        </a:solidFill>
                      </a:endParaRPr>
                    </a:p>
                  </a:txBody>
                  <a:tcPr marL="128040" marR="98492" marT="98492" marB="984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1500" kern="1200" cap="none" spc="0" dirty="0">
                          <a:solidFill>
                            <a:schemeClr val="tx1"/>
                          </a:solidFill>
                          <a:latin typeface="+mn-lt"/>
                          <a:ea typeface="+mn-ea"/>
                          <a:cs typeface="+mn-cs"/>
                        </a:rPr>
                        <a:t>DOB Veteran entered does not match DOB on file</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1500" cap="none" spc="0" dirty="0">
                          <a:solidFill>
                            <a:schemeClr val="tx1"/>
                          </a:solidFill>
                        </a:rPr>
                        <a:t>DOB that Veteran entered</a:t>
                      </a:r>
                    </a:p>
                  </a:txBody>
                  <a:tcPr marL="128040" marR="98492" marT="98492" marB="984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003"/>
                  </a:ext>
                </a:extLst>
              </a:tr>
              <a:tr h="466197">
                <a:tc>
                  <a:txBody>
                    <a:bodyPr/>
                    <a:lstStyle/>
                    <a:p>
                      <a:r>
                        <a:rPr lang="en-US" sz="1500" cap="none" spc="0" dirty="0">
                          <a:solidFill>
                            <a:schemeClr val="tx1"/>
                          </a:solidFill>
                        </a:rPr>
                        <a:t>Exited</a:t>
                      </a: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1500" kern="1200" cap="none" spc="0" dirty="0">
                          <a:solidFill>
                            <a:schemeClr val="tx1"/>
                          </a:solidFill>
                          <a:latin typeface="+mn-lt"/>
                          <a:ea typeface="+mn-ea"/>
                          <a:cs typeface="+mn-cs"/>
                        </a:rPr>
                        <a:t>Veteran exited the program</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925828">
                <a:tc>
                  <a:txBody>
                    <a:bodyPr/>
                    <a:lstStyle/>
                    <a:p>
                      <a:r>
                        <a:rPr lang="en-US" sz="1500" kern="1200" cap="none" spc="0" dirty="0">
                          <a:solidFill>
                            <a:schemeClr val="tx1"/>
                          </a:solidFill>
                          <a:latin typeface="+mn-lt"/>
                          <a:ea typeface="+mn-ea"/>
                          <a:cs typeface="+mn-cs"/>
                        </a:rPr>
                        <a:t>No Appointments For Check-In</a:t>
                      </a:r>
                      <a:endParaRPr lang="en-US" sz="1500" cap="none" spc="0" dirty="0">
                        <a:solidFill>
                          <a:schemeClr val="tx1"/>
                        </a:solidFill>
                      </a:endParaRPr>
                    </a:p>
                  </a:txBody>
                  <a:tcPr marL="128040" marR="98492" marT="98492" marB="98492">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1500" kern="1200" cap="none" spc="0" dirty="0">
                          <a:solidFill>
                            <a:schemeClr val="tx1"/>
                          </a:solidFill>
                          <a:latin typeface="+mn-lt"/>
                          <a:ea typeface="+mn-ea"/>
                          <a:cs typeface="+mn-cs"/>
                        </a:rPr>
                        <a:t>Veteran is too early, too late, in the wrong area, or already checked</a:t>
                      </a:r>
                      <a:r>
                        <a:rPr lang="en-US" sz="1500" kern="1200" cap="none" spc="0" baseline="0" dirty="0">
                          <a:solidFill>
                            <a:schemeClr val="tx1"/>
                          </a:solidFill>
                          <a:latin typeface="+mn-lt"/>
                          <a:ea typeface="+mn-ea"/>
                          <a:cs typeface="+mn-cs"/>
                        </a:rPr>
                        <a:t> </a:t>
                      </a:r>
                      <a:r>
                        <a:rPr lang="en-US" sz="1500" kern="1200" cap="none" spc="0" dirty="0">
                          <a:solidFill>
                            <a:schemeClr val="tx1"/>
                          </a:solidFill>
                          <a:latin typeface="+mn-lt"/>
                          <a:ea typeface="+mn-ea"/>
                          <a:cs typeface="+mn-cs"/>
                        </a:rPr>
                        <a:t>in for all of their appointments today</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1500" kern="1200" cap="none" spc="0" dirty="0">
                          <a:solidFill>
                            <a:schemeClr val="tx1"/>
                          </a:solidFill>
                          <a:latin typeface="+mn-lt"/>
                          <a:ea typeface="+mn-ea"/>
                          <a:cs typeface="+mn-cs"/>
                        </a:rPr>
                        <a:t>The appointment name and the reason why the appointment could not be checked</a:t>
                      </a:r>
                      <a:r>
                        <a:rPr lang="en-US" sz="1500" kern="1200" cap="none" spc="0" baseline="0" dirty="0">
                          <a:solidFill>
                            <a:schemeClr val="tx1"/>
                          </a:solidFill>
                          <a:latin typeface="+mn-lt"/>
                          <a:ea typeface="+mn-ea"/>
                          <a:cs typeface="+mn-cs"/>
                        </a:rPr>
                        <a:t> </a:t>
                      </a:r>
                      <a:r>
                        <a:rPr lang="en-US" sz="1500" kern="1200" cap="none" spc="0" dirty="0">
                          <a:solidFill>
                            <a:schemeClr val="tx1"/>
                          </a:solidFill>
                          <a:latin typeface="+mn-lt"/>
                          <a:ea typeface="+mn-ea"/>
                          <a:cs typeface="+mn-cs"/>
                        </a:rPr>
                        <a:t>in</a:t>
                      </a:r>
                      <a:endParaRPr lang="en-US" sz="1500" cap="none" spc="0" dirty="0">
                        <a:solidFill>
                          <a:schemeClr val="tx1"/>
                        </a:solidFill>
                      </a:endParaRPr>
                    </a:p>
                  </a:txBody>
                  <a:tcPr marL="128040" marR="98492" marT="98492" marB="98492">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89139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3983" y="234747"/>
            <a:ext cx="7803993" cy="879679"/>
          </a:xfrm>
        </p:spPr>
        <p:txBody>
          <a:bodyPr>
            <a:noAutofit/>
          </a:bodyPr>
          <a:lstStyle/>
          <a:p>
            <a:r>
              <a:rPr lang="en-US" sz="4000" dirty="0"/>
              <a:t>Screen Contents – Column 6</a:t>
            </a:r>
          </a:p>
        </p:txBody>
      </p:sp>
      <p:sp>
        <p:nvSpPr>
          <p:cNvPr id="16" name="Content Placeholder 7"/>
          <p:cNvSpPr txBox="1">
            <a:spLocks/>
          </p:cNvSpPr>
          <p:nvPr/>
        </p:nvSpPr>
        <p:spPr>
          <a:xfrm>
            <a:off x="295518" y="1318036"/>
            <a:ext cx="3604130" cy="5270209"/>
          </a:xfrm>
          <a:prstGeom prst="rect">
            <a:avLst/>
          </a:prstGeom>
        </p:spPr>
        <p:txBody>
          <a:bodyPr vert="horz" lIns="91440" tIns="45720" rIns="91440" bIns="45720" rtlCol="0">
            <a:noAutofit/>
          </a:bodyPr>
          <a:lstStyle/>
          <a:p>
            <a:pPr marL="290513" indent="-290513" defTabSz="914400">
              <a:buFont typeface="+mj-lt"/>
              <a:buAutoNum type="arabicPeriod" startAt="6"/>
              <a:defRPr/>
            </a:pPr>
            <a:r>
              <a:rPr lang="en-US" sz="2400" dirty="0"/>
              <a:t>Visit Status indicates where the Veteran is in the visit cycle:</a:t>
            </a:r>
          </a:p>
          <a:p>
            <a:pPr marL="682625" lvl="2" indent="-341313">
              <a:buFont typeface="Arial" pitchFamily="34" charset="0"/>
              <a:buChar char="•"/>
            </a:pPr>
            <a:r>
              <a:rPr lang="en-US" dirty="0"/>
              <a:t>Started Interaction</a:t>
            </a:r>
          </a:p>
          <a:p>
            <a:pPr marL="682625" lvl="2" indent="-341313">
              <a:buFont typeface="Arial" pitchFamily="34" charset="0"/>
              <a:buChar char="•"/>
            </a:pPr>
            <a:r>
              <a:rPr lang="en-US" dirty="0"/>
              <a:t>Signed In: Veteran has verified his or her identity but has not checked in for an appointment</a:t>
            </a:r>
          </a:p>
          <a:p>
            <a:pPr marL="682625" lvl="2" indent="-341313">
              <a:buFont typeface="Arial" pitchFamily="34" charset="0"/>
              <a:buChar char="•"/>
            </a:pPr>
            <a:r>
              <a:rPr lang="en-US" dirty="0"/>
              <a:t>Checked In: Veteran has completed the kiosk workflow process and checked in for at least one appointment</a:t>
            </a:r>
          </a:p>
          <a:p>
            <a:pPr marL="109538" indent="-276225" defTabSz="914400">
              <a:buClr>
                <a:srgbClr val="FF0000"/>
              </a:buClr>
              <a:buFont typeface="+mj-lt"/>
              <a:buAutoNum type="arabicPeriod" startAt="4"/>
              <a:defRPr/>
            </a:pPr>
            <a:endParaRPr lang="en-US" dirty="0"/>
          </a:p>
          <a:p>
            <a:pPr defTabSz="914400">
              <a:buClr>
                <a:srgbClr val="FF0000"/>
              </a:buClr>
              <a:defRPr/>
            </a:pPr>
            <a:endParaRPr lang="en-US" sz="2400" dirty="0"/>
          </a:p>
        </p:txBody>
      </p:sp>
      <p:grpSp>
        <p:nvGrpSpPr>
          <p:cNvPr id="7" name="Group 6" descr="View patient queue with column 6 highlighted. Visit Status.">
            <a:extLst>
              <a:ext uri="{FF2B5EF4-FFF2-40B4-BE49-F238E27FC236}">
                <a16:creationId xmlns:a16="http://schemas.microsoft.com/office/drawing/2014/main" id="{90B5306C-7CE2-48FC-B1A7-0EAA06E24203}"/>
              </a:ext>
            </a:extLst>
          </p:cNvPr>
          <p:cNvGrpSpPr/>
          <p:nvPr/>
        </p:nvGrpSpPr>
        <p:grpSpPr>
          <a:xfrm>
            <a:off x="4042922" y="1318036"/>
            <a:ext cx="7706253" cy="4221927"/>
            <a:chOff x="2251081" y="1219684"/>
            <a:chExt cx="7706253" cy="4221927"/>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081" y="1219684"/>
              <a:ext cx="7706253" cy="3596765"/>
            </a:xfrm>
            <a:prstGeom prst="rect">
              <a:avLst/>
            </a:prstGeom>
            <a:ln>
              <a:solidFill>
                <a:srgbClr val="0070C0"/>
              </a:solidFill>
            </a:ln>
          </p:spPr>
        </p:pic>
        <p:grpSp>
          <p:nvGrpSpPr>
            <p:cNvPr id="3" name="Group 2">
              <a:extLst>
                <a:ext uri="{FF2B5EF4-FFF2-40B4-BE49-F238E27FC236}">
                  <a16:creationId xmlns:a16="http://schemas.microsoft.com/office/drawing/2014/main" id="{1C401191-EF93-4428-BEA9-CBBC8452782B}"/>
                </a:ext>
              </a:extLst>
            </p:cNvPr>
            <p:cNvGrpSpPr/>
            <p:nvPr/>
          </p:nvGrpSpPr>
          <p:grpSpPr>
            <a:xfrm>
              <a:off x="7422921" y="2561163"/>
              <a:ext cx="1459954" cy="2880448"/>
              <a:chOff x="8471792" y="2650810"/>
              <a:chExt cx="1459954" cy="2880448"/>
            </a:xfrm>
          </p:grpSpPr>
          <p:cxnSp>
            <p:nvCxnSpPr>
              <p:cNvPr id="25" name="Straight Connector 24"/>
              <p:cNvCxnSpPr/>
              <p:nvPr/>
            </p:nvCxnSpPr>
            <p:spPr>
              <a:xfrm flipV="1">
                <a:off x="8924207" y="2650810"/>
                <a:ext cx="230634" cy="1186118"/>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9174618" y="3125765"/>
                <a:ext cx="1186120" cy="282753"/>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cxnSpLocks/>
              </p:cNvCxnSpPr>
              <p:nvPr/>
            </p:nvCxnSpPr>
            <p:spPr>
              <a:xfrm>
                <a:off x="9154841" y="2673287"/>
                <a:ext cx="471460" cy="793"/>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3217" y="3836929"/>
                <a:ext cx="1008529" cy="1694329"/>
              </a:xfrm>
              <a:prstGeom prst="rect">
                <a:avLst/>
              </a:prstGeom>
            </p:spPr>
          </p:pic>
          <p:sp>
            <p:nvSpPr>
              <p:cNvPr id="11" name="Rectangle 10"/>
              <p:cNvSpPr/>
              <p:nvPr/>
            </p:nvSpPr>
            <p:spPr>
              <a:xfrm>
                <a:off x="8471792" y="4201180"/>
                <a:ext cx="367408" cy="523220"/>
              </a:xfrm>
              <a:prstGeom prst="rect">
                <a:avLst/>
              </a:prstGeom>
            </p:spPr>
            <p:txBody>
              <a:bodyPr wrap="square">
                <a:spAutoFit/>
              </a:bodyPr>
              <a:lstStyle/>
              <a:p>
                <a:r>
                  <a:rPr lang="en-US" sz="2800" b="1" dirty="0">
                    <a:solidFill>
                      <a:srgbClr val="FF0000"/>
                    </a:solidFill>
                  </a:rPr>
                  <a:t>6</a:t>
                </a:r>
              </a:p>
            </p:txBody>
          </p:sp>
        </p:grpSp>
      </p:grpSp>
      <p:pic>
        <p:nvPicPr>
          <p:cNvPr id="15" name="Picture 14">
            <a:extLst>
              <a:ext uri="{FF2B5EF4-FFF2-40B4-BE49-F238E27FC236}">
                <a16:creationId xmlns:a16="http://schemas.microsoft.com/office/drawing/2014/main" id="{5374A7B0-82C0-4724-A9B0-A6D5722BE19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5" name="Slide Number Placeholder 4"/>
          <p:cNvSpPr>
            <a:spLocks noGrp="1"/>
          </p:cNvSpPr>
          <p:nvPr>
            <p:ph type="sldNum" sz="quarter" idx="12"/>
          </p:nvPr>
        </p:nvSpPr>
        <p:spPr>
          <a:xfrm>
            <a:off x="9909055" y="6350120"/>
            <a:ext cx="758945" cy="476250"/>
          </a:xfrm>
        </p:spPr>
        <p:txBody>
          <a:bodyPr>
            <a:normAutofit/>
          </a:bodyPr>
          <a:lstStyle/>
          <a:p>
            <a:fld id="{ABCC74A9-0D1B-45BD-8FEC-3E026A8E9782}" type="slidenum">
              <a:rPr lang="en-US" smtClean="0"/>
              <a:t>32</a:t>
            </a:fld>
            <a:endParaRPr lang="en-US" dirty="0"/>
          </a:p>
        </p:txBody>
      </p:sp>
    </p:spTree>
    <p:custDataLst>
      <p:tags r:id="rId1"/>
    </p:custDataLst>
    <p:extLst>
      <p:ext uri="{BB962C8B-B14F-4D97-AF65-F5344CB8AC3E}">
        <p14:creationId xmlns:p14="http://schemas.microsoft.com/office/powerpoint/2010/main" val="844512566"/>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369568" y="198559"/>
            <a:ext cx="7586736" cy="985223"/>
          </a:xfrm>
        </p:spPr>
        <p:txBody>
          <a:bodyPr>
            <a:normAutofit fontScale="90000"/>
          </a:bodyPr>
          <a:lstStyle/>
          <a:p>
            <a:r>
              <a:rPr lang="en-US" dirty="0">
                <a:effectLst/>
              </a:rPr>
              <a:t>Screen  Contents – Columns 7 &amp; 8 </a:t>
            </a:r>
          </a:p>
        </p:txBody>
      </p:sp>
      <p:sp>
        <p:nvSpPr>
          <p:cNvPr id="16" name="Content Placeholder 7"/>
          <p:cNvSpPr txBox="1">
            <a:spLocks/>
          </p:cNvSpPr>
          <p:nvPr/>
        </p:nvSpPr>
        <p:spPr>
          <a:xfrm>
            <a:off x="578502" y="1748559"/>
            <a:ext cx="4152900" cy="2076398"/>
          </a:xfrm>
          <a:prstGeom prst="rect">
            <a:avLst/>
          </a:prstGeom>
        </p:spPr>
        <p:txBody>
          <a:bodyPr vert="horz" lIns="91440" tIns="45720" rIns="91440" bIns="45720" rtlCol="0">
            <a:noAutofit/>
          </a:bodyPr>
          <a:lstStyle/>
          <a:p>
            <a:pPr marL="457200" indent="-457200">
              <a:buFont typeface="+mj-lt"/>
              <a:buAutoNum type="arabicPeriod" startAt="7"/>
            </a:pPr>
            <a:r>
              <a:rPr lang="en-US" sz="2000" dirty="0"/>
              <a:t>Memo column allows you to record internal information about the Veteran that does not contain any Personal Identifiable Information (PII) or Patient Health information (PHI).</a:t>
            </a:r>
          </a:p>
        </p:txBody>
      </p:sp>
      <p:sp>
        <p:nvSpPr>
          <p:cNvPr id="3" name="Rectangle 2">
            <a:extLst>
              <a:ext uri="{FF2B5EF4-FFF2-40B4-BE49-F238E27FC236}">
                <a16:creationId xmlns:a16="http://schemas.microsoft.com/office/drawing/2014/main" id="{3C47AD8C-9298-4548-B986-434E34883F6B}"/>
              </a:ext>
            </a:extLst>
          </p:cNvPr>
          <p:cNvSpPr/>
          <p:nvPr/>
        </p:nvSpPr>
        <p:spPr>
          <a:xfrm>
            <a:off x="578502" y="3893416"/>
            <a:ext cx="3576711" cy="1231106"/>
          </a:xfrm>
          <a:prstGeom prst="rect">
            <a:avLst/>
          </a:prstGeom>
        </p:spPr>
        <p:txBody>
          <a:bodyPr wrap="square">
            <a:spAutoFit/>
          </a:bodyPr>
          <a:lstStyle/>
          <a:p>
            <a:pPr marL="344488" indent="-344488"/>
            <a:r>
              <a:rPr lang="en-US" sz="2000" dirty="0"/>
              <a:t>8. 	</a:t>
            </a:r>
            <a:r>
              <a:rPr lang="en-US" dirty="0"/>
              <a:t>Actions column provides the button used to create a note or check in a Veteran who has not completed the process at kiosk</a:t>
            </a:r>
          </a:p>
        </p:txBody>
      </p:sp>
      <p:cxnSp>
        <p:nvCxnSpPr>
          <p:cNvPr id="5" name="Straight Connector 4">
            <a:extLst>
              <a:ext uri="{C183D7F6-B498-43B3-948B-1728B52AA6E4}">
                <adec:decorative xmlns:adec="http://schemas.microsoft.com/office/drawing/2017/decorative" val="1"/>
              </a:ext>
            </a:extLst>
          </p:cNvPr>
          <p:cNvCxnSpPr/>
          <p:nvPr/>
        </p:nvCxnSpPr>
        <p:spPr>
          <a:xfrm>
            <a:off x="8045605" y="4335749"/>
            <a:ext cx="9906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6430937" y="4335749"/>
            <a:ext cx="1614668" cy="1114518"/>
          </a:xfrm>
          <a:prstGeom prst="line">
            <a:avLst/>
          </a:prstGeom>
        </p:spPr>
        <p:style>
          <a:lnRef idx="2">
            <a:schemeClr val="accent3"/>
          </a:lnRef>
          <a:fillRef idx="0">
            <a:schemeClr val="accent3"/>
          </a:fillRef>
          <a:effectRef idx="1">
            <a:schemeClr val="accent3"/>
          </a:effectRef>
          <a:fontRef idx="minor">
            <a:schemeClr val="tx1"/>
          </a:fontRef>
        </p:style>
      </p:cxnSp>
      <p:cxnSp>
        <p:nvCxnSpPr>
          <p:cNvPr id="10" name="Straight Connector 9">
            <a:extLst>
              <a:ext uri="{C183D7F6-B498-43B3-948B-1728B52AA6E4}">
                <adec:decorative xmlns:adec="http://schemas.microsoft.com/office/drawing/2017/decorative" val="1"/>
              </a:ext>
            </a:extLst>
          </p:cNvPr>
          <p:cNvCxnSpPr>
            <a:cxnSpLocks/>
          </p:cNvCxnSpPr>
          <p:nvPr/>
        </p:nvCxnSpPr>
        <p:spPr>
          <a:xfrm flipH="1">
            <a:off x="8310781" y="4335749"/>
            <a:ext cx="725424" cy="1102070"/>
          </a:xfrm>
          <a:prstGeom prst="line">
            <a:avLst/>
          </a:prstGeom>
        </p:spPr>
        <p:style>
          <a:lnRef idx="2">
            <a:schemeClr val="accent3"/>
          </a:lnRef>
          <a:fillRef idx="0">
            <a:schemeClr val="accent3"/>
          </a:fillRef>
          <a:effectRef idx="1">
            <a:schemeClr val="accent3"/>
          </a:effectRef>
          <a:fontRef idx="minor">
            <a:schemeClr val="tx1"/>
          </a:fontRef>
        </p:style>
      </p:cxnSp>
      <p:grpSp>
        <p:nvGrpSpPr>
          <p:cNvPr id="2" name="Group 1" descr="View patient queue with columns 7 and 8 highlighted.  Memo and Actions.">
            <a:extLst>
              <a:ext uri="{FF2B5EF4-FFF2-40B4-BE49-F238E27FC236}">
                <a16:creationId xmlns:a16="http://schemas.microsoft.com/office/drawing/2014/main" id="{0EA5B6D6-0948-48CE-AAB0-651E86B417DE}"/>
              </a:ext>
            </a:extLst>
          </p:cNvPr>
          <p:cNvGrpSpPr/>
          <p:nvPr/>
        </p:nvGrpSpPr>
        <p:grpSpPr>
          <a:xfrm>
            <a:off x="4903694" y="1940824"/>
            <a:ext cx="7001217" cy="4789850"/>
            <a:chOff x="3941681" y="3415756"/>
            <a:chExt cx="5094524" cy="3418047"/>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1681" y="3415756"/>
              <a:ext cx="5094524" cy="2377784"/>
            </a:xfrm>
            <a:prstGeom prst="rect">
              <a:avLst/>
            </a:prstGeom>
            <a:ln>
              <a:solidFill>
                <a:srgbClr val="0070C0"/>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925" y="5437819"/>
              <a:ext cx="1895856" cy="1395984"/>
            </a:xfrm>
            <a:prstGeom prst="rect">
              <a:avLst/>
            </a:prstGeom>
          </p:spPr>
        </p:pic>
        <p:sp>
          <p:nvSpPr>
            <p:cNvPr id="14" name="Rectangle 13"/>
            <p:cNvSpPr/>
            <p:nvPr/>
          </p:nvSpPr>
          <p:spPr>
            <a:xfrm>
              <a:off x="5979232" y="5325360"/>
              <a:ext cx="367408" cy="523220"/>
            </a:xfrm>
            <a:prstGeom prst="rect">
              <a:avLst/>
            </a:prstGeom>
          </p:spPr>
          <p:txBody>
            <a:bodyPr wrap="square">
              <a:spAutoFit/>
            </a:bodyPr>
            <a:lstStyle/>
            <a:p>
              <a:r>
                <a:rPr lang="en-US" sz="2800" b="1" dirty="0">
                  <a:solidFill>
                    <a:srgbClr val="FF0000"/>
                  </a:solidFill>
                </a:rPr>
                <a:t>7</a:t>
              </a:r>
            </a:p>
          </p:txBody>
        </p:sp>
        <p:sp>
          <p:nvSpPr>
            <p:cNvPr id="15" name="Rectangle 14"/>
            <p:cNvSpPr/>
            <p:nvPr/>
          </p:nvSpPr>
          <p:spPr>
            <a:xfrm>
              <a:off x="8395078" y="5325360"/>
              <a:ext cx="367408" cy="523220"/>
            </a:xfrm>
            <a:prstGeom prst="rect">
              <a:avLst/>
            </a:prstGeom>
          </p:spPr>
          <p:txBody>
            <a:bodyPr wrap="square">
              <a:spAutoFit/>
            </a:bodyPr>
            <a:lstStyle/>
            <a:p>
              <a:r>
                <a:rPr lang="en-US" sz="2800" b="1" dirty="0">
                  <a:solidFill>
                    <a:srgbClr val="FF0000"/>
                  </a:solidFill>
                </a:rPr>
                <a:t>8</a:t>
              </a:r>
            </a:p>
          </p:txBody>
        </p:sp>
      </p:grpSp>
      <p:pic>
        <p:nvPicPr>
          <p:cNvPr id="17" name="Picture 16">
            <a:extLst>
              <a:ext uri="{FF2B5EF4-FFF2-40B4-BE49-F238E27FC236}">
                <a16:creationId xmlns:a16="http://schemas.microsoft.com/office/drawing/2014/main" id="{D5E81454-48DF-41DD-8F74-2C83370C9B0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11" name="Slide Number Placeholder 3"/>
          <p:cNvSpPr>
            <a:spLocks noGrp="1"/>
          </p:cNvSpPr>
          <p:nvPr>
            <p:ph type="sldNum" sz="quarter" idx="12"/>
          </p:nvPr>
        </p:nvSpPr>
        <p:spPr>
          <a:xfrm>
            <a:off x="9903813" y="6357553"/>
            <a:ext cx="756999" cy="476250"/>
          </a:xfrm>
        </p:spPr>
        <p:txBody>
          <a:bodyPr>
            <a:normAutofit/>
          </a:bodyPr>
          <a:lstStyle/>
          <a:p>
            <a:fld id="{7A524A81-6025-5F45-952D-BB67A749B17E}" type="slidenum">
              <a:rPr lang="en-US" smtClean="0"/>
              <a:pPr/>
              <a:t>33</a:t>
            </a:fld>
            <a:endParaRPr lang="en-US" dirty="0"/>
          </a:p>
        </p:txBody>
      </p:sp>
    </p:spTree>
    <p:custDataLst>
      <p:tags r:id="rId1"/>
    </p:custDataLst>
    <p:extLst>
      <p:ext uri="{BB962C8B-B14F-4D97-AF65-F5344CB8AC3E}">
        <p14:creationId xmlns:p14="http://schemas.microsoft.com/office/powerpoint/2010/main" val="3184164895"/>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C65613-AE29-42B6-BB94-899CD41E4866}"/>
              </a:ext>
              <a:ext uri="{C183D7F6-B498-43B3-948B-1728B52AA6E4}">
                <adec:decorative xmlns:adec="http://schemas.microsoft.com/office/drawing/2017/decorative" val="1"/>
              </a:ext>
            </a:extLst>
          </p:cNvPr>
          <p:cNvSpPr/>
          <p:nvPr/>
        </p:nvSpPr>
        <p:spPr>
          <a:xfrm>
            <a:off x="0" y="0"/>
            <a:ext cx="12192000" cy="1025441"/>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2207781" y="184258"/>
            <a:ext cx="7764307" cy="841183"/>
          </a:xfrm>
        </p:spPr>
        <p:txBody>
          <a:bodyPr>
            <a:noAutofit/>
          </a:bodyPr>
          <a:lstStyle/>
          <a:p>
            <a:pPr algn="ctr"/>
            <a:r>
              <a:rPr lang="en-US" sz="4000" dirty="0">
                <a:solidFill>
                  <a:schemeClr val="bg1"/>
                </a:solidFill>
              </a:rPr>
              <a:t>Manual Check in</a:t>
            </a:r>
          </a:p>
        </p:txBody>
      </p:sp>
      <p:sp>
        <p:nvSpPr>
          <p:cNvPr id="7" name="Content Placeholder 7"/>
          <p:cNvSpPr>
            <a:spLocks noGrp="1"/>
          </p:cNvSpPr>
          <p:nvPr>
            <p:ph idx="1"/>
          </p:nvPr>
        </p:nvSpPr>
        <p:spPr>
          <a:xfrm>
            <a:off x="224119" y="1156890"/>
            <a:ext cx="3048000" cy="4912215"/>
          </a:xfrm>
          <a:prstGeom prst="rect">
            <a:avLst/>
          </a:prstGeom>
        </p:spPr>
        <p:txBody>
          <a:bodyPr>
            <a:normAutofit fontScale="85000" lnSpcReduction="10000"/>
          </a:bodyPr>
          <a:lstStyle/>
          <a:p>
            <a:pPr marL="233363" indent="-233363">
              <a:lnSpc>
                <a:spcPct val="120000"/>
              </a:lnSpc>
              <a:spcBef>
                <a:spcPts val="0"/>
              </a:spcBef>
              <a:buFont typeface="Arial" panose="020B0604020202020204" pitchFamily="34" charset="0"/>
              <a:buChar char="•"/>
            </a:pPr>
            <a:r>
              <a:rPr lang="en-US" dirty="0"/>
              <a:t>Using either the </a:t>
            </a:r>
            <a:r>
              <a:rPr lang="en-US" b="1" dirty="0"/>
              <a:t>Patient Lookup </a:t>
            </a:r>
            <a:r>
              <a:rPr lang="en-US" dirty="0"/>
              <a:t>page or widget, enter one of the following:</a:t>
            </a:r>
          </a:p>
          <a:p>
            <a:pPr marL="628650" lvl="2" indent="-285750">
              <a:lnSpc>
                <a:spcPct val="120000"/>
              </a:lnSpc>
              <a:spcBef>
                <a:spcPts val="0"/>
              </a:spcBef>
              <a:buFont typeface="Calibri" panose="020F0502020204030204" pitchFamily="34" charset="0"/>
              <a:buChar char="–"/>
            </a:pPr>
            <a:r>
              <a:rPr lang="en-US" sz="1800" dirty="0"/>
              <a:t>Full SSN</a:t>
            </a:r>
          </a:p>
          <a:p>
            <a:pPr marL="628650" lvl="2" indent="-285750">
              <a:lnSpc>
                <a:spcPct val="120000"/>
              </a:lnSpc>
              <a:spcBef>
                <a:spcPts val="0"/>
              </a:spcBef>
              <a:buFont typeface="Calibri" panose="020F0502020204030204" pitchFamily="34" charset="0"/>
              <a:buChar char="–"/>
            </a:pPr>
            <a:r>
              <a:rPr lang="en-US" sz="1800" dirty="0"/>
              <a:t>Last 4 of SSN</a:t>
            </a:r>
          </a:p>
          <a:p>
            <a:pPr marL="628650" lvl="2" indent="-285750">
              <a:lnSpc>
                <a:spcPct val="120000"/>
              </a:lnSpc>
              <a:spcBef>
                <a:spcPts val="0"/>
              </a:spcBef>
              <a:buFont typeface="Calibri" panose="020F0502020204030204" pitchFamily="34" charset="0"/>
              <a:buChar char="–"/>
            </a:pPr>
            <a:r>
              <a:rPr lang="en-US" sz="1800" dirty="0"/>
              <a:t>First initial of last name and last 4 of SSN</a:t>
            </a:r>
          </a:p>
          <a:p>
            <a:pPr marL="233363" indent="-233363">
              <a:lnSpc>
                <a:spcPct val="120000"/>
              </a:lnSpc>
              <a:spcBef>
                <a:spcPts val="0"/>
              </a:spcBef>
              <a:buFont typeface="Arial" panose="020B0604020202020204" pitchFamily="34" charset="0"/>
              <a:buChar char="•"/>
            </a:pPr>
            <a:r>
              <a:rPr lang="en-US" dirty="0"/>
              <a:t>Select</a:t>
            </a:r>
            <a:r>
              <a:rPr lang="en-US" b="1" dirty="0"/>
              <a:t> Search</a:t>
            </a:r>
          </a:p>
          <a:p>
            <a:pPr marL="690563" lvl="1" indent="-290513">
              <a:lnSpc>
                <a:spcPct val="120000"/>
              </a:lnSpc>
              <a:spcBef>
                <a:spcPts val="0"/>
              </a:spcBef>
              <a:buFont typeface="Calibri" panose="020F0502020204030204" pitchFamily="34" charset="0"/>
              <a:buChar char="–"/>
            </a:pPr>
            <a:r>
              <a:rPr lang="en-US" sz="1700" dirty="0"/>
              <a:t>If multiple records are returned, use patient DOB</a:t>
            </a:r>
          </a:p>
          <a:p>
            <a:pPr marL="233363" indent="-233363">
              <a:lnSpc>
                <a:spcPct val="120000"/>
              </a:lnSpc>
              <a:spcBef>
                <a:spcPts val="0"/>
              </a:spcBef>
              <a:buFont typeface="Arial" panose="020B0604020202020204" pitchFamily="34" charset="0"/>
              <a:buChar char="•"/>
            </a:pPr>
            <a:r>
              <a:rPr lang="en-US" dirty="0"/>
              <a:t>Select </a:t>
            </a:r>
            <a:r>
              <a:rPr lang="en-US" b="1" dirty="0"/>
              <a:t>EDIT/CHECK-IN</a:t>
            </a:r>
            <a:r>
              <a:rPr lang="en-US" dirty="0"/>
              <a:t> button next to the appropriate Veteran</a:t>
            </a:r>
          </a:p>
        </p:txBody>
      </p:sp>
      <p:pic>
        <p:nvPicPr>
          <p:cNvPr id="10" name="Content Placeholder 3" descr="View patient queue screen. Red circle around &quot;Lookup Patient&quo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468" y="1156891"/>
            <a:ext cx="5548221" cy="4187680"/>
          </a:xfrm>
          <a:prstGeom prst="rect">
            <a:avLst/>
          </a:prstGeom>
          <a:ln>
            <a:solidFill>
              <a:schemeClr val="tx1"/>
            </a:solidFill>
          </a:ln>
        </p:spPr>
      </p:pic>
      <p:pic>
        <p:nvPicPr>
          <p:cNvPr id="2" name="Picture 1" descr="Lookup patient information widget with space for Patient Lookup Search. Click Search."/>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380" y="1172439"/>
            <a:ext cx="2743200" cy="2340604"/>
          </a:xfrm>
          <a:prstGeom prst="rect">
            <a:avLst/>
          </a:prstGeom>
          <a:ln>
            <a:solidFill>
              <a:schemeClr val="tx1"/>
            </a:solidFill>
          </a:ln>
        </p:spPr>
      </p:pic>
      <p:sp>
        <p:nvSpPr>
          <p:cNvPr id="9" name="Slide Number Placeholder 3"/>
          <p:cNvSpPr>
            <a:spLocks noGrp="1"/>
          </p:cNvSpPr>
          <p:nvPr>
            <p:ph type="sldNum" sz="quarter" idx="12"/>
          </p:nvPr>
        </p:nvSpPr>
        <p:spPr>
          <a:xfrm>
            <a:off x="0" y="6355080"/>
            <a:ext cx="502920" cy="502920"/>
          </a:xfrm>
        </p:spPr>
        <p:txBody>
          <a:bodyPr>
            <a:normAutofit/>
          </a:bodyPr>
          <a:lstStyle/>
          <a:p>
            <a:fld id="{7A524A81-6025-5F45-952D-BB67A749B17E}" type="slidenum">
              <a:rPr lang="en-US" smtClean="0"/>
              <a:pPr/>
              <a:t>34</a:t>
            </a:fld>
            <a:endParaRPr lang="en-US" dirty="0"/>
          </a:p>
        </p:txBody>
      </p:sp>
      <p:pic>
        <p:nvPicPr>
          <p:cNvPr id="4" name="Picture 3" descr="View search results. list of results and a button for action to Edit/Check-i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871" y="4689494"/>
            <a:ext cx="4742709" cy="1984248"/>
          </a:xfrm>
          <a:prstGeom prst="rect">
            <a:avLst/>
          </a:prstGeom>
          <a:ln>
            <a:solidFill>
              <a:schemeClr val="tx1"/>
            </a:solidFill>
          </a:ln>
        </p:spPr>
      </p:pic>
      <p:sp>
        <p:nvSpPr>
          <p:cNvPr id="5" name="Oval 4">
            <a:extLst>
              <a:ext uri="{FF2B5EF4-FFF2-40B4-BE49-F238E27FC236}">
                <a16:creationId xmlns:a16="http://schemas.microsoft.com/office/drawing/2014/main" id="{D44FD539-B21E-4763-81A6-FEF30FC6202A}"/>
              </a:ext>
              <a:ext uri="{C183D7F6-B498-43B3-948B-1728B52AA6E4}">
                <adec:decorative xmlns:adec="http://schemas.microsoft.com/office/drawing/2017/decorative" val="1"/>
              </a:ext>
            </a:extLst>
          </p:cNvPr>
          <p:cNvSpPr/>
          <p:nvPr/>
        </p:nvSpPr>
        <p:spPr>
          <a:xfrm>
            <a:off x="10552947" y="5376818"/>
            <a:ext cx="954175" cy="3048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84136FF-3AAE-4CFE-8455-D9B27FFF0BA4}"/>
              </a:ext>
              <a:ext uri="{C183D7F6-B498-43B3-948B-1728B52AA6E4}">
                <adec:decorative xmlns:adec="http://schemas.microsoft.com/office/drawing/2017/decorative" val="1"/>
              </a:ext>
            </a:extLst>
          </p:cNvPr>
          <p:cNvSpPr/>
          <p:nvPr/>
        </p:nvSpPr>
        <p:spPr>
          <a:xfrm>
            <a:off x="7588510" y="1413824"/>
            <a:ext cx="1555870" cy="35548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7359129-2128-46EB-B56E-6095F616615C}"/>
              </a:ext>
              <a:ext uri="{C183D7F6-B498-43B3-948B-1728B52AA6E4}">
                <adec:decorative xmlns:adec="http://schemas.microsoft.com/office/drawing/2017/decorative" val="1"/>
              </a:ext>
            </a:extLst>
          </p:cNvPr>
          <p:cNvSpPr/>
          <p:nvPr/>
        </p:nvSpPr>
        <p:spPr>
          <a:xfrm>
            <a:off x="9144380" y="1846729"/>
            <a:ext cx="1667055" cy="47513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16030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5C19A9-45EF-4443-8EAB-41CF9837B047}"/>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499168" y="215447"/>
            <a:ext cx="9193664" cy="952500"/>
          </a:xfrm>
        </p:spPr>
        <p:txBody>
          <a:bodyPr>
            <a:noAutofit/>
          </a:bodyPr>
          <a:lstStyle/>
          <a:p>
            <a:r>
              <a:rPr lang="en-US" sz="4000" dirty="0">
                <a:solidFill>
                  <a:schemeClr val="bg1"/>
                </a:solidFill>
              </a:rPr>
              <a:t>Manual Pre-Registration &amp; Verification </a:t>
            </a:r>
          </a:p>
        </p:txBody>
      </p:sp>
      <p:sp>
        <p:nvSpPr>
          <p:cNvPr id="8" name="Slide Number Placeholder 3"/>
          <p:cNvSpPr>
            <a:spLocks noGrp="1"/>
          </p:cNvSpPr>
          <p:nvPr>
            <p:ph type="sldNum" sz="quarter" idx="12"/>
          </p:nvPr>
        </p:nvSpPr>
        <p:spPr/>
        <p:txBody>
          <a:bodyPr/>
          <a:lstStyle/>
          <a:p>
            <a:fld id="{7A524A81-6025-5F45-952D-BB67A749B17E}" type="slidenum">
              <a:rPr lang="en-US" smtClean="0"/>
              <a:pPr/>
              <a:t>35</a:t>
            </a:fld>
            <a:endParaRPr lang="en-US" dirty="0"/>
          </a:p>
        </p:txBody>
      </p:sp>
      <p:pic>
        <p:nvPicPr>
          <p:cNvPr id="2" name="Picture 1" descr="Patient Details screen with demographic informatio and button to Save Chang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357" y="2112891"/>
            <a:ext cx="9005285" cy="4363331"/>
          </a:xfrm>
          <a:prstGeom prst="rect">
            <a:avLst/>
          </a:prstGeom>
          <a:ln w="19050">
            <a:solidFill>
              <a:srgbClr val="0070C0"/>
            </a:solidFill>
          </a:ln>
        </p:spPr>
      </p:pic>
      <p:sp>
        <p:nvSpPr>
          <p:cNvPr id="4" name="TextBox 3"/>
          <p:cNvSpPr txBox="1"/>
          <p:nvPr/>
        </p:nvSpPr>
        <p:spPr>
          <a:xfrm>
            <a:off x="1499168" y="1488653"/>
            <a:ext cx="7454630" cy="400110"/>
          </a:xfrm>
          <a:prstGeom prst="rect">
            <a:avLst/>
          </a:prstGeom>
          <a:noFill/>
        </p:spPr>
        <p:txBody>
          <a:bodyPr wrap="square" rtlCol="0">
            <a:spAutoFit/>
          </a:bodyPr>
          <a:lstStyle/>
          <a:p>
            <a:r>
              <a:rPr lang="en-US" sz="2000" dirty="0"/>
              <a:t>Verify Veteran Demographic Information</a:t>
            </a:r>
          </a:p>
        </p:txBody>
      </p:sp>
    </p:spTree>
    <p:custDataLst>
      <p:tags r:id="rId1"/>
    </p:custDataLst>
    <p:extLst>
      <p:ext uri="{BB962C8B-B14F-4D97-AF65-F5344CB8AC3E}">
        <p14:creationId xmlns:p14="http://schemas.microsoft.com/office/powerpoint/2010/main" val="2433562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26CF1-CF0F-47C8-841F-4B8AE18D6F24}"/>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00635" y="274321"/>
            <a:ext cx="9857053" cy="859155"/>
          </a:xfrm>
        </p:spPr>
        <p:txBody>
          <a:bodyPr>
            <a:normAutofit/>
          </a:bodyPr>
          <a:lstStyle/>
          <a:p>
            <a:pPr algn="ctr"/>
            <a:r>
              <a:rPr lang="en-US" dirty="0">
                <a:solidFill>
                  <a:schemeClr val="bg1"/>
                </a:solidFill>
                <a:effectLst/>
              </a:rPr>
              <a:t>Manual Check-In: Verify Appointment</a:t>
            </a:r>
          </a:p>
        </p:txBody>
      </p:sp>
      <p:sp>
        <p:nvSpPr>
          <p:cNvPr id="7" name="Content Placeholder 7"/>
          <p:cNvSpPr>
            <a:spLocks noGrp="1"/>
          </p:cNvSpPr>
          <p:nvPr>
            <p:ph idx="4294967295"/>
          </p:nvPr>
        </p:nvSpPr>
        <p:spPr>
          <a:xfrm>
            <a:off x="3066288" y="1351826"/>
            <a:ext cx="7391400" cy="609600"/>
          </a:xfrm>
          <a:prstGeom prst="rect">
            <a:avLst/>
          </a:prstGeom>
        </p:spPr>
        <p:txBody>
          <a:bodyPr>
            <a:normAutofit/>
          </a:bodyPr>
          <a:lstStyle/>
          <a:p>
            <a:pPr marL="0" indent="0">
              <a:buNone/>
            </a:pPr>
            <a:r>
              <a:rPr lang="en-US" dirty="0"/>
              <a:t>Confirm time &amp; location of appointment</a:t>
            </a:r>
          </a:p>
        </p:txBody>
      </p:sp>
      <p:pic>
        <p:nvPicPr>
          <p:cNvPr id="3" name="Picture 2" descr="Patient Details screen. Verify appointment. List of retrieved appointments and checkboxed to Checki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667" y="2137750"/>
            <a:ext cx="10232666" cy="4106872"/>
          </a:xfrm>
          <a:prstGeom prst="rect">
            <a:avLst/>
          </a:prstGeom>
          <a:ln w="19050">
            <a:solidFill>
              <a:srgbClr val="0070C0"/>
            </a:solidFill>
          </a:ln>
        </p:spPr>
      </p:pic>
      <p:sp>
        <p:nvSpPr>
          <p:cNvPr id="8" name="Slide Number Placeholder 3"/>
          <p:cNvSpPr>
            <a:spLocks noGrp="1"/>
          </p:cNvSpPr>
          <p:nvPr>
            <p:ph type="sldNum" sz="quarter" idx="12"/>
          </p:nvPr>
        </p:nvSpPr>
        <p:spPr/>
        <p:txBody>
          <a:bodyPr/>
          <a:lstStyle/>
          <a:p>
            <a:fld id="{7A524A81-6025-5F45-952D-BB67A749B17E}" type="slidenum">
              <a:rPr lang="en-US" smtClean="0"/>
              <a:pPr/>
              <a:t>36</a:t>
            </a:fld>
            <a:endParaRPr lang="en-US" dirty="0"/>
          </a:p>
        </p:txBody>
      </p:sp>
    </p:spTree>
    <p:custDataLst>
      <p:tags r:id="rId1"/>
    </p:custDataLst>
    <p:extLst>
      <p:ext uri="{BB962C8B-B14F-4D97-AF65-F5344CB8AC3E}">
        <p14:creationId xmlns:p14="http://schemas.microsoft.com/office/powerpoint/2010/main" val="3414085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16"/>
          <p:cNvSpPr>
            <a:spLocks noGrp="1"/>
          </p:cNvSpPr>
          <p:nvPr>
            <p:ph type="title"/>
          </p:nvPr>
        </p:nvSpPr>
        <p:spPr>
          <a:xfrm>
            <a:off x="524256" y="516804"/>
            <a:ext cx="6594189" cy="1625210"/>
          </a:xfrm>
        </p:spPr>
        <p:txBody>
          <a:bodyPr>
            <a:normAutofit/>
          </a:bodyPr>
          <a:lstStyle/>
          <a:p>
            <a:r>
              <a:rPr lang="en-US" dirty="0">
                <a:solidFill>
                  <a:srgbClr val="FFFFFF"/>
                </a:solidFill>
              </a:rPr>
              <a:t>Check-</a:t>
            </a:r>
            <a:r>
              <a:rPr lang="en-US" cap="none" dirty="0">
                <a:solidFill>
                  <a:srgbClr val="FFFFFF"/>
                </a:solidFill>
              </a:rPr>
              <a:t>In – Success!</a:t>
            </a:r>
            <a:endParaRPr lang="en-US" dirty="0">
              <a:solidFill>
                <a:srgbClr val="FFFFFF"/>
              </a:solidFill>
            </a:endParaRPr>
          </a:p>
        </p:txBody>
      </p:sp>
      <p:sp>
        <p:nvSpPr>
          <p:cNvPr id="24" name="Rectangle 2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eck in confirmed with bright green checkma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44" y="3159524"/>
            <a:ext cx="6579910" cy="2648413"/>
          </a:xfrm>
          <a:prstGeom prst="rect">
            <a:avLst/>
          </a:prstGeom>
        </p:spPr>
      </p:pic>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7"/>
          <p:cNvSpPr>
            <a:spLocks noGrp="1"/>
          </p:cNvSpPr>
          <p:nvPr>
            <p:ph idx="1"/>
          </p:nvPr>
        </p:nvSpPr>
        <p:spPr>
          <a:xfrm>
            <a:off x="8029319" y="917725"/>
            <a:ext cx="3424739" cy="4852362"/>
          </a:xfrm>
          <a:prstGeom prst="rect">
            <a:avLst/>
          </a:prstGeom>
        </p:spPr>
        <p:txBody>
          <a:bodyPr anchor="ctr">
            <a:normAutofit/>
          </a:bodyPr>
          <a:lstStyle/>
          <a:p>
            <a:pPr marL="0" indent="0">
              <a:buNone/>
            </a:pPr>
            <a:r>
              <a:rPr lang="en-US" sz="2000" b="1" dirty="0">
                <a:solidFill>
                  <a:srgbClr val="FFFFFF"/>
                </a:solidFill>
              </a:rPr>
              <a:t>Check In Confirmed: </a:t>
            </a:r>
          </a:p>
          <a:p>
            <a:pPr marL="0" indent="0">
              <a:buNone/>
            </a:pPr>
            <a:r>
              <a:rPr lang="en-US" sz="2000" dirty="0">
                <a:solidFill>
                  <a:srgbClr val="FFFFFF"/>
                </a:solidFill>
              </a:rPr>
              <a:t>Message appears in </a:t>
            </a:r>
            <a:r>
              <a:rPr lang="en-US" sz="2000" b="1" i="1" dirty="0">
                <a:solidFill>
                  <a:srgbClr val="FFFFFF"/>
                </a:solidFill>
              </a:rPr>
              <a:t>GREEN</a:t>
            </a:r>
            <a:r>
              <a:rPr lang="en-US" sz="2000" i="1" dirty="0">
                <a:solidFill>
                  <a:srgbClr val="FFFFFF"/>
                </a:solidFill>
              </a:rPr>
              <a:t> </a:t>
            </a:r>
            <a:r>
              <a:rPr lang="en-US" sz="2000" dirty="0">
                <a:solidFill>
                  <a:srgbClr val="FFFFFF"/>
                </a:solidFill>
              </a:rPr>
              <a:t>indicating that patient has been checked in</a:t>
            </a:r>
          </a:p>
        </p:txBody>
      </p:sp>
      <p:sp>
        <p:nvSpPr>
          <p:cNvPr id="6" name="Slide Number Placeholder 3"/>
          <p:cNvSpPr>
            <a:spLocks noGrp="1"/>
          </p:cNvSpPr>
          <p:nvPr>
            <p:ph type="sldNum" sz="quarter" idx="12"/>
          </p:nvPr>
        </p:nvSpPr>
        <p:spPr>
          <a:xfrm>
            <a:off x="10480391" y="6535157"/>
            <a:ext cx="973667" cy="274320"/>
          </a:xfrm>
        </p:spPr>
        <p:txBody>
          <a:bodyPr>
            <a:normAutofit/>
          </a:bodyPr>
          <a:lstStyle/>
          <a:p>
            <a:pPr>
              <a:spcAft>
                <a:spcPts val="600"/>
              </a:spcAft>
            </a:pPr>
            <a:fld id="{7A524A81-6025-5F45-952D-BB67A749B17E}" type="slidenum">
              <a:rPr lang="en-US" sz="1050">
                <a:solidFill>
                  <a:schemeClr val="tx1">
                    <a:lumMod val="50000"/>
                    <a:lumOff val="50000"/>
                  </a:schemeClr>
                </a:solidFill>
              </a:rPr>
              <a:pPr>
                <a:spcAft>
                  <a:spcPts val="600"/>
                </a:spcAft>
              </a:pPr>
              <a:t>37</a:t>
            </a:fld>
            <a:endParaRPr lang="en-US" sz="105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1588140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8034" y="457201"/>
            <a:ext cx="3123591" cy="3588870"/>
          </a:xfrm>
        </p:spPr>
        <p:txBody>
          <a:bodyPr vert="horz" lIns="91440" tIns="45720" rIns="91440" bIns="45720" rtlCol="0" anchor="b">
            <a:normAutofit/>
          </a:bodyPr>
          <a:lstStyle/>
          <a:p>
            <a:pPr algn="r"/>
            <a:r>
              <a:rPr lang="en-US" sz="4000" dirty="0">
                <a:solidFill>
                  <a:srgbClr val="FFFFFF"/>
                </a:solidFill>
              </a:rPr>
              <a:t>VetLink: Unscheduled Appointments</a:t>
            </a:r>
          </a:p>
        </p:txBody>
      </p:sp>
      <p:sp>
        <p:nvSpPr>
          <p:cNvPr id="5" name="Content">
            <a:extLst>
              <a:ext uri="{FF2B5EF4-FFF2-40B4-BE49-F238E27FC236}">
                <a16:creationId xmlns:a16="http://schemas.microsoft.com/office/drawing/2014/main" id="{B85198E8-CCB2-48BE-AB93-B684679B97A7}"/>
              </a:ext>
            </a:extLst>
          </p:cNvPr>
          <p:cNvSpPr txBox="1">
            <a:spLocks/>
          </p:cNvSpPr>
          <p:nvPr/>
        </p:nvSpPr>
        <p:spPr>
          <a:xfrm>
            <a:off x="4179659" y="179668"/>
            <a:ext cx="4036075" cy="607478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97155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buFont typeface="Arial" panose="020B0604020202020204" pitchFamily="34" charset="0"/>
              <a:buChar char="•"/>
            </a:pPr>
            <a:r>
              <a:rPr lang="en-US" dirty="0">
                <a:latin typeface="+mn-lt"/>
                <a:cs typeface="+mn-cs"/>
              </a:rPr>
              <a:t>An unscheduled appointment can not be made in the VetLink software.  </a:t>
            </a:r>
          </a:p>
          <a:p>
            <a:pPr marL="285750" indent="-228600">
              <a:buFont typeface="Arial" panose="020B0604020202020204" pitchFamily="34" charset="0"/>
              <a:buChar char="•"/>
            </a:pPr>
            <a:r>
              <a:rPr lang="en-US" dirty="0">
                <a:latin typeface="+mn-lt"/>
                <a:cs typeface="+mn-cs"/>
              </a:rPr>
              <a:t>The appointment should be made in VS GUI/VistA and then checked in using the VetLink software.</a:t>
            </a:r>
          </a:p>
          <a:p>
            <a:pPr marL="285750" indent="-228600">
              <a:buFont typeface="Arial" panose="020B0604020202020204" pitchFamily="34" charset="0"/>
              <a:buChar char="•"/>
            </a:pPr>
            <a:r>
              <a:rPr lang="en-US" dirty="0">
                <a:latin typeface="+mn-lt"/>
                <a:cs typeface="+mn-cs"/>
              </a:rPr>
              <a:t>Follow clinic WALK IN and UNSCHEDULED process to make a same day appointment.  </a:t>
            </a:r>
          </a:p>
          <a:p>
            <a:pPr marL="285750" indent="-228600">
              <a:buFont typeface="Arial" panose="020B0604020202020204" pitchFamily="34" charset="0"/>
              <a:buChar char="•"/>
            </a:pPr>
            <a:r>
              <a:rPr lang="en-US" dirty="0">
                <a:latin typeface="+mn-lt"/>
                <a:cs typeface="+mn-cs"/>
              </a:rPr>
              <a:t>Below are the steps in VS GUI: </a:t>
            </a:r>
          </a:p>
          <a:p>
            <a:pPr marL="285750" indent="-228600">
              <a:buFont typeface="Arial" panose="020B0604020202020204" pitchFamily="34" charset="0"/>
              <a:buChar char="•"/>
            </a:pPr>
            <a:r>
              <a:rPr lang="en-US" i="1" dirty="0">
                <a:latin typeface="+mn-lt"/>
                <a:cs typeface="+mn-cs"/>
              </a:rPr>
              <a:t>Remember - VS GUI needs a Request before an appointment can be scheduled</a:t>
            </a:r>
          </a:p>
          <a:p>
            <a:pPr marL="685800" lvl="1"/>
            <a:r>
              <a:rPr lang="en-US" dirty="0">
                <a:latin typeface="+mn-lt"/>
                <a:cs typeface="+mn-cs"/>
              </a:rPr>
              <a:t>Search for the Patient</a:t>
            </a:r>
          </a:p>
          <a:p>
            <a:pPr marL="685800" lvl="1"/>
            <a:r>
              <a:rPr lang="en-US" dirty="0">
                <a:latin typeface="+mn-lt"/>
                <a:cs typeface="+mn-cs"/>
              </a:rPr>
              <a:t>Create a new APPT request*</a:t>
            </a:r>
          </a:p>
        </p:txBody>
      </p:sp>
      <p:pic>
        <p:nvPicPr>
          <p:cNvPr id="6" name="Picture 1" descr="VS GUI desktop screen shot with focus on Select Patient grid with a green box around the New Req button.">
            <a:extLst>
              <a:ext uri="{FF2B5EF4-FFF2-40B4-BE49-F238E27FC236}">
                <a16:creationId xmlns:a16="http://schemas.microsoft.com/office/drawing/2014/main" id="{27695ECF-13BF-4A1B-B53C-3C44BA1AF2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15734" y="246803"/>
            <a:ext cx="3848331" cy="2110888"/>
          </a:xfrm>
          <a:prstGeom prst="rect">
            <a:avLst/>
          </a:prstGeom>
          <a:noFill/>
        </p:spPr>
      </p:pic>
      <p:pic>
        <p:nvPicPr>
          <p:cNvPr id="7" name="Picture 2" descr="Graphic of the Request Type dialog box with the APPT radio button selected.">
            <a:extLst>
              <a:ext uri="{FF2B5EF4-FFF2-40B4-BE49-F238E27FC236}">
                <a16:creationId xmlns:a16="http://schemas.microsoft.com/office/drawing/2014/main" id="{61FF6482-2689-4B32-9E7D-D855EB43D2EC}"/>
              </a:ext>
            </a:extLst>
          </p:cNvPr>
          <p:cNvPicPr>
            <a:picLocks noChangeAspect="1"/>
          </p:cNvPicPr>
          <p:nvPr/>
        </p:nvPicPr>
        <p:blipFill rotWithShape="1">
          <a:blip r:embed="rId5" cstate="email">
            <a:extLst>
              <a:ext uri="{28A0092B-C50C-407E-A947-70E740481C1C}">
                <a14:useLocalDpi xmlns:a14="http://schemas.microsoft.com/office/drawing/2010/main"/>
              </a:ext>
            </a:extLst>
          </a:blip>
          <a:stretch/>
        </p:blipFill>
        <p:spPr>
          <a:xfrm>
            <a:off x="8880734" y="2604494"/>
            <a:ext cx="2823586" cy="1441577"/>
          </a:xfrm>
          <a:prstGeom prst="rect">
            <a:avLst/>
          </a:prstGeom>
          <a:noFill/>
        </p:spPr>
      </p:pic>
      <p:sp>
        <p:nvSpPr>
          <p:cNvPr id="3" name="Slide Number Placeholder 2"/>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BCC74A9-0D1B-45BD-8FEC-3E026A8E9782}" type="slidenum">
              <a:rPr lang="en-US" sz="1100">
                <a:solidFill>
                  <a:schemeClr val="tx1">
                    <a:lumMod val="50000"/>
                    <a:lumOff val="50000"/>
                  </a:schemeClr>
                </a:solidFill>
              </a:rPr>
              <a:pPr>
                <a:spcAft>
                  <a:spcPts val="600"/>
                </a:spcAft>
              </a:pPr>
              <a:t>38</a:t>
            </a:fld>
            <a:endParaRPr lang="en-US" sz="11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4003873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371599" y="5510253"/>
            <a:ext cx="9895951" cy="1033669"/>
          </a:xfrm>
        </p:spPr>
        <p:txBody>
          <a:bodyPr>
            <a:normAutofit/>
          </a:bodyPr>
          <a:lstStyle/>
          <a:p>
            <a:r>
              <a:rPr lang="en-US" sz="4000" dirty="0">
                <a:solidFill>
                  <a:srgbClr val="FFFFFF"/>
                </a:solidFill>
              </a:rPr>
              <a:t>Approve Patient Update Queue</a:t>
            </a:r>
          </a:p>
        </p:txBody>
      </p:sp>
      <p:pic>
        <p:nvPicPr>
          <p:cNvPr id="3" name="Picture 2" descr="Patient update fil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56" y="1314119"/>
            <a:ext cx="8311487" cy="1392174"/>
          </a:xfrm>
          <a:prstGeom prst="rect">
            <a:avLst/>
          </a:prstGeom>
        </p:spPr>
      </p:pic>
      <p:sp>
        <p:nvSpPr>
          <p:cNvPr id="7" name="Content Placeholder 7"/>
          <p:cNvSpPr>
            <a:spLocks noGrp="1"/>
          </p:cNvSpPr>
          <p:nvPr>
            <p:ph idx="1"/>
          </p:nvPr>
        </p:nvSpPr>
        <p:spPr>
          <a:xfrm>
            <a:off x="1203957" y="3429000"/>
            <a:ext cx="9047786" cy="1743637"/>
          </a:xfrm>
          <a:prstGeom prst="rect">
            <a:avLst/>
          </a:prstGeom>
        </p:spPr>
        <p:txBody>
          <a:bodyPr anchor="ctr">
            <a:normAutofit/>
          </a:bodyPr>
          <a:lstStyle/>
          <a:p>
            <a:pPr marL="290513" indent="-290513">
              <a:buClr>
                <a:schemeClr val="accent6">
                  <a:lumMod val="50000"/>
                </a:schemeClr>
              </a:buClr>
            </a:pPr>
            <a:r>
              <a:rPr lang="en-US" sz="2000" dirty="0"/>
              <a:t>Target processing for as close to real-time as possible.</a:t>
            </a:r>
          </a:p>
          <a:p>
            <a:pPr marL="690563" lvl="1" indent="-290513">
              <a:buClr>
                <a:schemeClr val="accent6">
                  <a:lumMod val="50000"/>
                </a:schemeClr>
              </a:buClr>
            </a:pPr>
            <a:r>
              <a:rPr lang="en-US" sz="2000" dirty="0"/>
              <a:t>A notification will appear in the Patient Queue when updates are pending.  This notification disappears when the update is processed.</a:t>
            </a:r>
          </a:p>
          <a:p>
            <a:pPr marL="290513" indent="-290513">
              <a:buClr>
                <a:schemeClr val="accent6">
                  <a:lumMod val="50000"/>
                </a:schemeClr>
              </a:buClr>
            </a:pPr>
            <a:r>
              <a:rPr lang="en-US" sz="2000" dirty="0"/>
              <a:t>Supervisors to review daily to ensure completion.</a:t>
            </a:r>
          </a:p>
          <a:p>
            <a:pPr marL="290513" indent="-290513"/>
            <a:endParaRPr lang="en-US" sz="2000" dirty="0"/>
          </a:p>
        </p:txBody>
      </p:sp>
      <p:sp>
        <p:nvSpPr>
          <p:cNvPr id="6" name="Slide Number Placeholder 3"/>
          <p:cNvSpPr>
            <a:spLocks noGrp="1"/>
          </p:cNvSpPr>
          <p:nvPr>
            <p:ph type="sldNum" sz="quarter" idx="12"/>
          </p:nvPr>
        </p:nvSpPr>
        <p:spPr>
          <a:xfrm>
            <a:off x="11704320" y="6455431"/>
            <a:ext cx="445913" cy="365125"/>
          </a:xfrm>
        </p:spPr>
        <p:txBody>
          <a:bodyPr>
            <a:normAutofit/>
          </a:bodyPr>
          <a:lstStyle/>
          <a:p>
            <a:pPr>
              <a:spcAft>
                <a:spcPts val="600"/>
              </a:spcAft>
            </a:pPr>
            <a:fld id="{7A524A81-6025-5F45-952D-BB67A749B17E}" type="slidenum">
              <a:rPr lang="en-US" sz="1100">
                <a:solidFill>
                  <a:srgbClr val="FFFFFF"/>
                </a:solidFill>
              </a:rPr>
              <a:pPr>
                <a:spcAft>
                  <a:spcPts val="600"/>
                </a:spcAft>
              </a:pPr>
              <a:t>39</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281128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dirty="0">
                <a:solidFill>
                  <a:srgbClr val="FFFFFF"/>
                </a:solidFill>
                <a:latin typeface="+mj-lt"/>
                <a:ea typeface="+mj-ea"/>
                <a:cs typeface="+mj-cs"/>
              </a:rPr>
              <a:t>Veteran Kiosk Flow</a:t>
            </a:r>
          </a:p>
        </p:txBody>
      </p:sp>
      <p:sp>
        <p:nvSpPr>
          <p:cNvPr id="7" name="Content Placeholder 2"/>
          <p:cNvSpPr txBox="1">
            <a:spLocks/>
          </p:cNvSpPr>
          <p:nvPr/>
        </p:nvSpPr>
        <p:spPr>
          <a:xfrm>
            <a:off x="839527" y="1622745"/>
            <a:ext cx="11252789" cy="414443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228600">
              <a:lnSpc>
                <a:spcPct val="90000"/>
              </a:lnSpc>
            </a:pPr>
            <a:r>
              <a:rPr lang="en-US" sz="2400" dirty="0">
                <a:solidFill>
                  <a:schemeClr val="tx1"/>
                </a:solidFill>
              </a:rPr>
              <a:t>The Veteran check-in workflow consi</a:t>
            </a:r>
            <a:r>
              <a:rPr lang="en-US" sz="2400" b="1" dirty="0">
                <a:solidFill>
                  <a:schemeClr val="tx1"/>
                </a:solidFill>
              </a:rPr>
              <a:t>s</a:t>
            </a:r>
            <a:r>
              <a:rPr lang="en-US" sz="2400" dirty="0">
                <a:solidFill>
                  <a:schemeClr val="tx1"/>
                </a:solidFill>
              </a:rPr>
              <a:t>ts of the following steps:</a:t>
            </a:r>
          </a:p>
          <a:p>
            <a:pPr indent="-228600">
              <a:lnSpc>
                <a:spcPct val="90000"/>
              </a:lnSpc>
            </a:pPr>
            <a:r>
              <a:rPr lang="en-US" sz="2400" dirty="0">
                <a:solidFill>
                  <a:schemeClr val="tx1"/>
                </a:solidFill>
              </a:rPr>
              <a:t>Conduct patient authentication</a:t>
            </a:r>
          </a:p>
          <a:p>
            <a:pPr indent="-228600">
              <a:lnSpc>
                <a:spcPct val="90000"/>
              </a:lnSpc>
            </a:pPr>
            <a:r>
              <a:rPr lang="en-US" sz="2400" dirty="0">
                <a:solidFill>
                  <a:schemeClr val="tx1"/>
                </a:solidFill>
              </a:rPr>
              <a:t>Review and update patient demographics</a:t>
            </a:r>
          </a:p>
          <a:p>
            <a:pPr indent="-228600">
              <a:lnSpc>
                <a:spcPct val="90000"/>
              </a:lnSpc>
            </a:pPr>
            <a:r>
              <a:rPr lang="en-US" sz="2400" dirty="0">
                <a:solidFill>
                  <a:schemeClr val="tx1"/>
                </a:solidFill>
              </a:rPr>
              <a:t>Review health insurance and note changes</a:t>
            </a:r>
          </a:p>
          <a:p>
            <a:pPr indent="-228600">
              <a:lnSpc>
                <a:spcPct val="90000"/>
              </a:lnSpc>
            </a:pPr>
            <a:r>
              <a:rPr lang="en-US" sz="2400" dirty="0">
                <a:solidFill>
                  <a:schemeClr val="tx1"/>
                </a:solidFill>
              </a:rPr>
              <a:t>Review arrival information/transportation needs (optional)*</a:t>
            </a:r>
          </a:p>
          <a:p>
            <a:pPr indent="-228600">
              <a:lnSpc>
                <a:spcPct val="90000"/>
              </a:lnSpc>
            </a:pPr>
            <a:r>
              <a:rPr lang="en-US" sz="2400" dirty="0">
                <a:solidFill>
                  <a:schemeClr val="tx1"/>
                </a:solidFill>
              </a:rPr>
              <a:t>Review today’s appointment(s) and check in to next appointment</a:t>
            </a:r>
          </a:p>
          <a:p>
            <a:pPr indent="-228600">
              <a:lnSpc>
                <a:spcPct val="90000"/>
              </a:lnSpc>
            </a:pPr>
            <a:r>
              <a:rPr lang="en-US" sz="2400" dirty="0">
                <a:solidFill>
                  <a:schemeClr val="tx1"/>
                </a:solidFill>
              </a:rPr>
              <a:t>Review future appointments (optional)*</a:t>
            </a:r>
          </a:p>
          <a:p>
            <a:pPr indent="-228600">
              <a:lnSpc>
                <a:spcPct val="90000"/>
              </a:lnSpc>
            </a:pPr>
            <a:r>
              <a:rPr lang="en-US" sz="2400" dirty="0">
                <a:solidFill>
                  <a:schemeClr val="tx1"/>
                </a:solidFill>
              </a:rPr>
              <a:t>Review outstanding balance, if records show an unpaid balance</a:t>
            </a:r>
          </a:p>
          <a:p>
            <a:pPr indent="-228600">
              <a:lnSpc>
                <a:spcPct val="90000"/>
              </a:lnSpc>
            </a:pPr>
            <a:r>
              <a:rPr lang="en-US" sz="2400" dirty="0">
                <a:solidFill>
                  <a:schemeClr val="tx1"/>
                </a:solidFill>
              </a:rPr>
              <a:t>Million Veteran Program (MVP) (optional)*</a:t>
            </a:r>
          </a:p>
          <a:p>
            <a:pPr marL="0" indent="-228600">
              <a:lnSpc>
                <a:spcPct val="90000"/>
              </a:lnSpc>
            </a:pPr>
            <a:r>
              <a:rPr lang="en-US" sz="2400" dirty="0">
                <a:solidFill>
                  <a:schemeClr val="tx1"/>
                </a:solidFill>
              </a:rPr>
              <a:t>*Please note, the options available through the kiosk may vary from facility to facility</a:t>
            </a:r>
          </a:p>
        </p:txBody>
      </p:sp>
      <p:sp>
        <p:nvSpPr>
          <p:cNvPr id="3" name="Slide Number Placeholder 2"/>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4</a:t>
            </a:fld>
            <a:endParaRPr lang="en-US" sz="1100" dirty="0">
              <a:solidFill>
                <a:schemeClr val="tx1">
                  <a:lumMod val="50000"/>
                  <a:lumOff val="50000"/>
                </a:schemeClr>
              </a:solidFill>
            </a:endParaRPr>
          </a:p>
        </p:txBody>
      </p:sp>
      <p:pic>
        <p:nvPicPr>
          <p:cNvPr id="10" name="Picture 9">
            <a:extLst>
              <a:ext uri="{FF2B5EF4-FFF2-40B4-BE49-F238E27FC236}">
                <a16:creationId xmlns:a16="http://schemas.microsoft.com/office/drawing/2014/main" id="{7A6FF6DE-E35A-474B-AFFA-DE1472EC720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Tree>
    <p:custDataLst>
      <p:tags r:id="rId1"/>
    </p:custDataLst>
    <p:extLst>
      <p:ext uri="{BB962C8B-B14F-4D97-AF65-F5344CB8AC3E}">
        <p14:creationId xmlns:p14="http://schemas.microsoft.com/office/powerpoint/2010/main" val="3958172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371599" y="5510253"/>
            <a:ext cx="9895951" cy="1033669"/>
          </a:xfrm>
        </p:spPr>
        <p:txBody>
          <a:bodyPr>
            <a:normAutofit/>
          </a:bodyPr>
          <a:lstStyle/>
          <a:p>
            <a:r>
              <a:rPr lang="en-US" sz="4000" dirty="0">
                <a:solidFill>
                  <a:srgbClr val="FFFFFF"/>
                </a:solidFill>
              </a:rPr>
              <a:t>Patient Update Queue (cont.)</a:t>
            </a:r>
          </a:p>
        </p:txBody>
      </p:sp>
      <p:pic>
        <p:nvPicPr>
          <p:cNvPr id="3" name="Picture 2" descr="Approve Patient Updates screen with buttons to Approve/ Reject or Canc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256" y="451803"/>
            <a:ext cx="8311487" cy="3116807"/>
          </a:xfrm>
          <a:prstGeom prst="rect">
            <a:avLst/>
          </a:prstGeom>
        </p:spPr>
      </p:pic>
      <p:sp>
        <p:nvSpPr>
          <p:cNvPr id="9" name="Content Placeholder 7">
            <a:extLst>
              <a:ext uri="{FF2B5EF4-FFF2-40B4-BE49-F238E27FC236}">
                <a16:creationId xmlns:a16="http://schemas.microsoft.com/office/drawing/2014/main" id="{39A30905-AD28-4306-AC33-92D53E7741AE}"/>
              </a:ext>
            </a:extLst>
          </p:cNvPr>
          <p:cNvSpPr>
            <a:spLocks noGrp="1"/>
          </p:cNvSpPr>
          <p:nvPr>
            <p:ph idx="1"/>
          </p:nvPr>
        </p:nvSpPr>
        <p:spPr>
          <a:xfrm>
            <a:off x="1940256" y="3833199"/>
            <a:ext cx="8332826" cy="1119982"/>
          </a:xfrm>
          <a:prstGeom prst="rect">
            <a:avLst/>
          </a:prstGeom>
        </p:spPr>
        <p:txBody>
          <a:bodyPr anchor="ctr">
            <a:normAutofit/>
          </a:bodyPr>
          <a:lstStyle/>
          <a:p>
            <a:pPr marL="290513" indent="-290513">
              <a:buClr>
                <a:schemeClr val="accent6">
                  <a:lumMod val="50000"/>
                </a:schemeClr>
              </a:buClr>
            </a:pPr>
            <a:r>
              <a:rPr lang="en-US" sz="2000" dirty="0"/>
              <a:t>Target processing for as close to real-time as possible</a:t>
            </a:r>
          </a:p>
          <a:p>
            <a:pPr marL="290513" indent="-290513">
              <a:buClr>
                <a:schemeClr val="accent6">
                  <a:lumMod val="50000"/>
                </a:schemeClr>
              </a:buClr>
            </a:pPr>
            <a:r>
              <a:rPr lang="en-US" sz="2000" dirty="0"/>
              <a:t>Supervisors to review daily to ensure completeness</a:t>
            </a:r>
          </a:p>
          <a:p>
            <a:pPr marL="290513" indent="-290513">
              <a:buClr>
                <a:schemeClr val="accent6">
                  <a:lumMod val="50000"/>
                </a:schemeClr>
              </a:buClr>
            </a:pPr>
            <a:endParaRPr lang="en-US" sz="2000" dirty="0"/>
          </a:p>
        </p:txBody>
      </p:sp>
      <p:sp>
        <p:nvSpPr>
          <p:cNvPr id="8" name="Slide Number Placeholder 3"/>
          <p:cNvSpPr>
            <a:spLocks noGrp="1"/>
          </p:cNvSpPr>
          <p:nvPr>
            <p:ph type="sldNum" sz="quarter" idx="12"/>
          </p:nvPr>
        </p:nvSpPr>
        <p:spPr>
          <a:xfrm>
            <a:off x="11704320" y="6455431"/>
            <a:ext cx="445913" cy="365125"/>
          </a:xfrm>
        </p:spPr>
        <p:txBody>
          <a:bodyPr>
            <a:normAutofit/>
          </a:bodyPr>
          <a:lstStyle/>
          <a:p>
            <a:pPr>
              <a:spcAft>
                <a:spcPts val="600"/>
              </a:spcAft>
            </a:pPr>
            <a:fld id="{7A524A81-6025-5F45-952D-BB67A749B17E}" type="slidenum">
              <a:rPr lang="en-US" sz="1100">
                <a:solidFill>
                  <a:srgbClr val="FFFFFF"/>
                </a:solidFill>
              </a:rPr>
              <a:pPr>
                <a:spcAft>
                  <a:spcPts val="600"/>
                </a:spcAft>
              </a:pPr>
              <a:t>40</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412825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8209" y="5554639"/>
            <a:ext cx="9654076" cy="982473"/>
          </a:xfrm>
        </p:spPr>
        <p:txBody>
          <a:bodyPr vert="horz" lIns="91440" tIns="45720" rIns="91440" bIns="45720" rtlCol="0" anchor="ctr">
            <a:normAutofit/>
          </a:bodyPr>
          <a:lstStyle/>
          <a:p>
            <a:r>
              <a:rPr lang="en-US" sz="4000" kern="1200" dirty="0">
                <a:solidFill>
                  <a:srgbClr val="FFFFFF"/>
                </a:solidFill>
                <a:latin typeface="+mj-lt"/>
                <a:ea typeface="+mj-ea"/>
                <a:cs typeface="+mj-cs"/>
              </a:rPr>
              <a:t>User Templates</a:t>
            </a:r>
          </a:p>
        </p:txBody>
      </p:sp>
      <p:sp>
        <p:nvSpPr>
          <p:cNvPr id="3" name="TextBox 2"/>
          <p:cNvSpPr txBox="1"/>
          <p:nvPr/>
        </p:nvSpPr>
        <p:spPr>
          <a:xfrm>
            <a:off x="958484" y="536027"/>
            <a:ext cx="10275031" cy="4115615"/>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Clr>
                <a:schemeClr val="accent2"/>
              </a:buClr>
              <a:buFont typeface="Arial" panose="020B0604020202020204" pitchFamily="34" charset="0"/>
              <a:buChar char="•"/>
            </a:pPr>
            <a:r>
              <a:rPr lang="en-US" sz="2400" b="1" dirty="0"/>
              <a:t>What is a User Template?</a:t>
            </a:r>
          </a:p>
          <a:p>
            <a:pPr marL="461963" lvl="2" indent="-228600">
              <a:lnSpc>
                <a:spcPct val="90000"/>
              </a:lnSpc>
              <a:spcAft>
                <a:spcPts val="600"/>
              </a:spcAft>
              <a:buFont typeface="Arial" panose="020B0604020202020204" pitchFamily="34" charset="0"/>
              <a:buChar char="•"/>
            </a:pPr>
            <a:r>
              <a:rPr lang="en-US" sz="2400" dirty="0"/>
              <a:t>A custom view of the Patient Queue (e.g. Audiology Clinic) that is set up or assigned by an administrator when first authorizing a staff user’s account</a:t>
            </a:r>
          </a:p>
          <a:p>
            <a:pPr marL="742950" lvl="2" indent="-228600">
              <a:lnSpc>
                <a:spcPct val="90000"/>
              </a:lnSpc>
              <a:spcAft>
                <a:spcPts val="600"/>
              </a:spcAft>
              <a:buClr>
                <a:schemeClr val="accent2"/>
              </a:buClr>
              <a:buFont typeface="Arial" panose="020B0604020202020204" pitchFamily="34" charset="0"/>
              <a:buChar char="•"/>
            </a:pPr>
            <a:endParaRPr lang="en-US" sz="2400" dirty="0"/>
          </a:p>
          <a:p>
            <a:pPr indent="-228600">
              <a:lnSpc>
                <a:spcPct val="90000"/>
              </a:lnSpc>
              <a:spcAft>
                <a:spcPts val="600"/>
              </a:spcAft>
              <a:buClr>
                <a:schemeClr val="accent2"/>
              </a:buClr>
              <a:buFont typeface="Arial" panose="020B0604020202020204" pitchFamily="34" charset="0"/>
              <a:buChar char="•"/>
            </a:pPr>
            <a:r>
              <a:rPr lang="en-US" sz="2400" b="1" dirty="0"/>
              <a:t>Why is a User Template important?</a:t>
            </a:r>
          </a:p>
          <a:p>
            <a:pPr marL="461963" lvl="2" indent="-228600">
              <a:lnSpc>
                <a:spcPct val="90000"/>
              </a:lnSpc>
              <a:spcAft>
                <a:spcPts val="600"/>
              </a:spcAft>
              <a:buFont typeface="Arial" panose="020B0604020202020204" pitchFamily="34" charset="0"/>
              <a:buChar char="•"/>
            </a:pPr>
            <a:r>
              <a:rPr lang="en-US" sz="2400" dirty="0"/>
              <a:t>Helpful when an Associate covers multiple clinics or shifts and needs to focus their attention on a particular set of patients at one time</a:t>
            </a:r>
          </a:p>
          <a:p>
            <a:pPr marL="461963" lvl="2" indent="-228600">
              <a:lnSpc>
                <a:spcPct val="90000"/>
              </a:lnSpc>
              <a:spcAft>
                <a:spcPts val="600"/>
              </a:spcAft>
              <a:buFont typeface="Arial" panose="020B0604020202020204" pitchFamily="34" charset="0"/>
              <a:buChar char="•"/>
            </a:pPr>
            <a:r>
              <a:rPr lang="en-US" sz="2400" dirty="0"/>
              <a:t>Limits the total list of VetLink interactions to the ones a particular user is responsible for</a:t>
            </a:r>
          </a:p>
          <a:p>
            <a:pPr marL="461963" lvl="2" indent="-228600">
              <a:lnSpc>
                <a:spcPct val="90000"/>
              </a:lnSpc>
              <a:spcAft>
                <a:spcPts val="600"/>
              </a:spcAft>
              <a:buClr>
                <a:schemeClr val="accent2"/>
              </a:buClr>
              <a:buFont typeface="Arial" panose="020B0604020202020204" pitchFamily="34" charset="0"/>
              <a:buChar char="•"/>
            </a:pPr>
            <a:endParaRPr lang="en-US" sz="2400" dirty="0"/>
          </a:p>
          <a:p>
            <a:pPr indent="-228600">
              <a:lnSpc>
                <a:spcPct val="90000"/>
              </a:lnSpc>
              <a:spcAft>
                <a:spcPts val="600"/>
              </a:spcAft>
              <a:buClr>
                <a:schemeClr val="accent2"/>
              </a:buClr>
              <a:buFont typeface="Arial" panose="020B0604020202020204" pitchFamily="34" charset="0"/>
              <a:buChar char="•"/>
            </a:pPr>
            <a:r>
              <a:rPr lang="en-US" sz="2400" b="1" dirty="0"/>
              <a:t>User template is changed first when changing queue filters</a:t>
            </a:r>
          </a:p>
          <a:p>
            <a:pPr marL="461963" lvl="1" indent="-228600">
              <a:lnSpc>
                <a:spcPct val="90000"/>
              </a:lnSpc>
              <a:spcAft>
                <a:spcPts val="600"/>
              </a:spcAft>
              <a:buFont typeface="Arial" panose="020B0604020202020204" pitchFamily="34" charset="0"/>
              <a:buChar char="•"/>
            </a:pPr>
            <a:r>
              <a:rPr lang="en-US" sz="2400" dirty="0"/>
              <a:t>Template is updated which changes the Patient Queue filter settings   </a:t>
            </a:r>
          </a:p>
        </p:txBody>
      </p:sp>
      <p:sp>
        <p:nvSpPr>
          <p:cNvPr id="6" name="Slide Number Placeholder 3"/>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7A524A81-6025-5F45-952D-BB67A749B17E}" type="slidenum">
              <a:rPr lang="en-US" sz="1100">
                <a:solidFill>
                  <a:srgbClr val="FFFFFF"/>
                </a:solidFill>
              </a:rPr>
              <a:pPr>
                <a:spcAft>
                  <a:spcPts val="600"/>
                </a:spcAft>
              </a:pPr>
              <a:t>41</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708114615"/>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B1C7C54-B74B-461F-8210-03DB0B18F4E6}"/>
              </a:ext>
              <a:ext uri="{C183D7F6-B498-43B3-948B-1728B52AA6E4}">
                <adec:decorative xmlns:adec="http://schemas.microsoft.com/office/drawing/2017/decorative" val="1"/>
              </a:ext>
            </a:extLst>
          </p:cNvPr>
          <p:cNvSpPr/>
          <p:nvPr/>
        </p:nvSpPr>
        <p:spPr>
          <a:xfrm>
            <a:off x="0" y="0"/>
            <a:ext cx="12192000" cy="1175503"/>
          </a:xfrm>
          <a:prstGeom prst="rect">
            <a:avLst/>
          </a:prstGeom>
          <a:gradFill flip="none" rotWithShape="1">
            <a:gsLst>
              <a:gs pos="0">
                <a:schemeClr val="bg1">
                  <a:lumMod val="65000"/>
                </a:schemeClr>
              </a:gs>
              <a:gs pos="93000">
                <a:schemeClr val="accent1">
                  <a:lumMod val="75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3A33626-EE34-4AEA-B578-021325419D85}"/>
              </a:ext>
            </a:extLst>
          </p:cNvPr>
          <p:cNvSpPr>
            <a:spLocks noGrp="1"/>
          </p:cNvSpPr>
          <p:nvPr>
            <p:ph type="title"/>
          </p:nvPr>
        </p:nvSpPr>
        <p:spPr>
          <a:xfrm>
            <a:off x="3582813" y="229547"/>
            <a:ext cx="5472785" cy="1143000"/>
          </a:xfrm>
        </p:spPr>
        <p:txBody>
          <a:bodyPr>
            <a:noAutofit/>
          </a:bodyPr>
          <a:lstStyle/>
          <a:p>
            <a:pPr algn="ctr"/>
            <a:r>
              <a:rPr lang="en-US" sz="4000" dirty="0">
                <a:solidFill>
                  <a:schemeClr val="bg1"/>
                </a:solidFill>
                <a:latin typeface="+mn-lt"/>
              </a:rPr>
              <a:t>Patient Filtering Queue</a:t>
            </a:r>
          </a:p>
        </p:txBody>
      </p:sp>
      <p:sp>
        <p:nvSpPr>
          <p:cNvPr id="12" name="Content Placeholder 4"/>
          <p:cNvSpPr txBox="1">
            <a:spLocks/>
          </p:cNvSpPr>
          <p:nvPr/>
        </p:nvSpPr>
        <p:spPr>
          <a:xfrm>
            <a:off x="569584" y="1472179"/>
            <a:ext cx="4149667" cy="4614855"/>
          </a:xfrm>
          <a:prstGeom prst="rect">
            <a:avLst/>
          </a:prstGeom>
        </p:spPr>
        <p:txBody>
          <a:bodyPr vert="horz" lIns="91440" tIns="45720" rIns="91440" bIns="45720" rtlCol="0">
            <a:normAutofit/>
          </a:bodyPr>
          <a:lstStyle/>
          <a:p>
            <a:pPr marL="282575" indent="-282575">
              <a:spcBef>
                <a:spcPct val="20000"/>
              </a:spcBef>
              <a:buFont typeface="+mj-lt"/>
              <a:buAutoNum type="alphaUcPeriod"/>
            </a:pPr>
            <a:r>
              <a:rPr lang="en-US" sz="2400" dirty="0">
                <a:solidFill>
                  <a:prstClr val="black"/>
                </a:solidFill>
              </a:rPr>
              <a:t> Select Queues tab</a:t>
            </a:r>
          </a:p>
          <a:p>
            <a:pPr marL="282575" indent="-282575">
              <a:spcBef>
                <a:spcPct val="20000"/>
              </a:spcBef>
              <a:buFont typeface="+mj-lt"/>
              <a:buAutoNum type="alphaUcPeriod"/>
            </a:pPr>
            <a:endParaRPr lang="en-US" sz="2400" dirty="0">
              <a:solidFill>
                <a:prstClr val="black"/>
              </a:solidFill>
            </a:endParaRPr>
          </a:p>
          <a:p>
            <a:pPr marL="282575" indent="-282575">
              <a:spcBef>
                <a:spcPct val="20000"/>
              </a:spcBef>
              <a:buFont typeface="+mj-lt"/>
              <a:buAutoNum type="alphaUcPeriod"/>
            </a:pPr>
            <a:r>
              <a:rPr lang="en-US" sz="2400" dirty="0">
                <a:solidFill>
                  <a:prstClr val="black"/>
                </a:solidFill>
              </a:rPr>
              <a:t> Select Admin Patient Queue</a:t>
            </a:r>
          </a:p>
          <a:p>
            <a:pPr marL="282575" indent="-282575">
              <a:spcBef>
                <a:spcPct val="20000"/>
              </a:spcBef>
              <a:buFont typeface="+mj-lt"/>
              <a:buAutoNum type="alphaUcPeriod"/>
            </a:pPr>
            <a:endParaRPr lang="en-US" sz="2400" dirty="0">
              <a:solidFill>
                <a:prstClr val="black"/>
              </a:solidFill>
            </a:endParaRPr>
          </a:p>
          <a:p>
            <a:pPr marL="282575" indent="-282575">
              <a:spcBef>
                <a:spcPct val="20000"/>
              </a:spcBef>
              <a:buFont typeface="+mj-lt"/>
              <a:buAutoNum type="alphaUcPeriod"/>
            </a:pPr>
            <a:r>
              <a:rPr lang="en-US" sz="2400" dirty="0"/>
              <a:t> Select “15” for Auto Update</a:t>
            </a:r>
          </a:p>
          <a:p>
            <a:pPr marL="282575" indent="-282575">
              <a:spcBef>
                <a:spcPct val="20000"/>
              </a:spcBef>
              <a:buFont typeface="+mj-lt"/>
              <a:buAutoNum type="alphaUcPeriod"/>
            </a:pPr>
            <a:endParaRPr lang="en-US" sz="2400" dirty="0"/>
          </a:p>
          <a:p>
            <a:pPr marL="346075" indent="-346075">
              <a:spcBef>
                <a:spcPct val="20000"/>
              </a:spcBef>
              <a:buFont typeface="+mj-lt"/>
              <a:buAutoNum type="alphaUcPeriod"/>
            </a:pPr>
            <a:r>
              <a:rPr lang="en-US" sz="2400" dirty="0">
                <a:solidFill>
                  <a:prstClr val="black"/>
                </a:solidFill>
              </a:rPr>
              <a:t> Select the row that contains “Queue Filters” to expand queue filter options</a:t>
            </a:r>
          </a:p>
        </p:txBody>
      </p:sp>
      <p:pic>
        <p:nvPicPr>
          <p:cNvPr id="3" name="Picture 2" descr="Vetlink main toolboar: Select queues, drop-down appears, select Admin Patient Que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206" y="1758861"/>
            <a:ext cx="3928167" cy="1473064"/>
          </a:xfrm>
          <a:prstGeom prst="rect">
            <a:avLst/>
          </a:prstGeom>
          <a:ln>
            <a:solidFill>
              <a:srgbClr val="0070C0"/>
            </a:solidFill>
          </a:ln>
        </p:spPr>
      </p:pic>
      <p:grpSp>
        <p:nvGrpSpPr>
          <p:cNvPr id="5" name="Group 4" descr="Select the row that contains Queue filters to expand the queue filters options."/>
          <p:cNvGrpSpPr/>
          <p:nvPr/>
        </p:nvGrpSpPr>
        <p:grpSpPr>
          <a:xfrm>
            <a:off x="5653733" y="4643032"/>
            <a:ext cx="5310101" cy="2030711"/>
            <a:chOff x="3505200" y="3373889"/>
            <a:chExt cx="5223831" cy="2030711"/>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11720"/>
            <a:stretch/>
          </p:blipFill>
          <p:spPr>
            <a:xfrm>
              <a:off x="3505200" y="3373889"/>
              <a:ext cx="5223831" cy="2030711"/>
            </a:xfrm>
            <a:prstGeom prst="rect">
              <a:avLst/>
            </a:prstGeom>
            <a:ln w="19050">
              <a:solidFill>
                <a:srgbClr val="0070C0"/>
              </a:solidFill>
            </a:ln>
          </p:spPr>
        </p:pic>
        <p:sp>
          <p:nvSpPr>
            <p:cNvPr id="4" name="Oval 3"/>
            <p:cNvSpPr/>
            <p:nvPr/>
          </p:nvSpPr>
          <p:spPr>
            <a:xfrm>
              <a:off x="4431030" y="4301533"/>
              <a:ext cx="304800" cy="29122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TextBox 9">
            <a:extLst>
              <a:ext uri="{C183D7F6-B498-43B3-948B-1728B52AA6E4}">
                <adec:decorative xmlns:adec="http://schemas.microsoft.com/office/drawing/2017/decorative" val="1"/>
              </a:ext>
            </a:extLst>
          </p:cNvPr>
          <p:cNvSpPr txBox="1"/>
          <p:nvPr/>
        </p:nvSpPr>
        <p:spPr>
          <a:xfrm>
            <a:off x="6827807" y="5030679"/>
            <a:ext cx="348172" cy="461665"/>
          </a:xfrm>
          <a:prstGeom prst="rect">
            <a:avLst/>
          </a:prstGeom>
          <a:noFill/>
          <a:ln w="28575">
            <a:noFill/>
          </a:ln>
        </p:spPr>
        <p:txBody>
          <a:bodyPr wrap="none" rtlCol="0">
            <a:spAutoFit/>
          </a:bodyPr>
          <a:lstStyle/>
          <a:p>
            <a:r>
              <a:rPr lang="en-US" sz="2400" b="1" dirty="0">
                <a:solidFill>
                  <a:srgbClr val="FF0000"/>
                </a:solidFill>
              </a:rPr>
              <a:t>C</a:t>
            </a:r>
          </a:p>
        </p:txBody>
      </p:sp>
      <p:sp>
        <p:nvSpPr>
          <p:cNvPr id="9" name="TextBox 8">
            <a:extLst>
              <a:ext uri="{C183D7F6-B498-43B3-948B-1728B52AA6E4}">
                <adec:decorative xmlns:adec="http://schemas.microsoft.com/office/drawing/2017/decorative" val="1"/>
              </a:ext>
            </a:extLst>
          </p:cNvPr>
          <p:cNvSpPr txBox="1"/>
          <p:nvPr/>
        </p:nvSpPr>
        <p:spPr>
          <a:xfrm>
            <a:off x="10333858" y="2167067"/>
            <a:ext cx="357790" cy="461665"/>
          </a:xfrm>
          <a:prstGeom prst="rect">
            <a:avLst/>
          </a:prstGeom>
          <a:noFill/>
          <a:ln w="28575">
            <a:noFill/>
          </a:ln>
        </p:spPr>
        <p:txBody>
          <a:bodyPr wrap="none" rtlCol="0">
            <a:spAutoFit/>
          </a:bodyPr>
          <a:lstStyle/>
          <a:p>
            <a:r>
              <a:rPr lang="en-US" sz="2400" b="1" dirty="0">
                <a:solidFill>
                  <a:srgbClr val="FF0000"/>
                </a:solidFill>
              </a:rPr>
              <a:t>B</a:t>
            </a:r>
          </a:p>
        </p:txBody>
      </p:sp>
      <p:sp>
        <p:nvSpPr>
          <p:cNvPr id="15" name="TextBox 14">
            <a:extLst>
              <a:ext uri="{C183D7F6-B498-43B3-948B-1728B52AA6E4}">
                <adec:decorative xmlns:adec="http://schemas.microsoft.com/office/drawing/2017/decorative" val="1"/>
              </a:ext>
            </a:extLst>
          </p:cNvPr>
          <p:cNvSpPr txBox="1"/>
          <p:nvPr/>
        </p:nvSpPr>
        <p:spPr>
          <a:xfrm rot="10800000" flipV="1">
            <a:off x="7976473" y="1343858"/>
            <a:ext cx="407484" cy="461665"/>
          </a:xfrm>
          <a:prstGeom prst="rect">
            <a:avLst/>
          </a:prstGeom>
          <a:noFill/>
        </p:spPr>
        <p:txBody>
          <a:bodyPr wrap="square" rtlCol="0">
            <a:spAutoFit/>
          </a:bodyPr>
          <a:lstStyle/>
          <a:p>
            <a:r>
              <a:rPr lang="en-US" sz="2400" b="1" dirty="0">
                <a:solidFill>
                  <a:srgbClr val="FF0000"/>
                </a:solidFill>
              </a:rPr>
              <a:t>A</a:t>
            </a:r>
          </a:p>
        </p:txBody>
      </p:sp>
      <p:sp>
        <p:nvSpPr>
          <p:cNvPr id="16" name="TextBox 15">
            <a:extLst>
              <a:ext uri="{C183D7F6-B498-43B3-948B-1728B52AA6E4}">
                <adec:decorative xmlns:adec="http://schemas.microsoft.com/office/drawing/2017/decorative" val="1"/>
              </a:ext>
            </a:extLst>
          </p:cNvPr>
          <p:cNvSpPr txBox="1"/>
          <p:nvPr/>
        </p:nvSpPr>
        <p:spPr>
          <a:xfrm>
            <a:off x="5336145" y="5485453"/>
            <a:ext cx="378630" cy="461665"/>
          </a:xfrm>
          <a:prstGeom prst="rect">
            <a:avLst/>
          </a:prstGeom>
          <a:noFill/>
          <a:ln w="28575">
            <a:noFill/>
          </a:ln>
        </p:spPr>
        <p:txBody>
          <a:bodyPr wrap="none" rtlCol="0">
            <a:spAutoFit/>
          </a:bodyPr>
          <a:lstStyle/>
          <a:p>
            <a:r>
              <a:rPr lang="en-US" sz="2400" b="1" dirty="0">
                <a:solidFill>
                  <a:srgbClr val="FF0000"/>
                </a:solidFill>
              </a:rPr>
              <a:t>D</a:t>
            </a:r>
          </a:p>
        </p:txBody>
      </p:sp>
      <p:pic>
        <p:nvPicPr>
          <p:cNvPr id="17" name="Picture 16">
            <a:extLst>
              <a:ext uri="{FF2B5EF4-FFF2-40B4-BE49-F238E27FC236}">
                <a16:creationId xmlns:a16="http://schemas.microsoft.com/office/drawing/2014/main" id="{66EBD8AB-B9FB-43AE-B2AF-FF2E4AFD6C1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11" name="Slide Number Placeholder 3"/>
          <p:cNvSpPr>
            <a:spLocks noGrp="1"/>
          </p:cNvSpPr>
          <p:nvPr>
            <p:ph type="sldNum" sz="quarter" idx="12"/>
          </p:nvPr>
        </p:nvSpPr>
        <p:spPr>
          <a:xfrm>
            <a:off x="9925038" y="6170822"/>
            <a:ext cx="502920" cy="502920"/>
          </a:xfrm>
        </p:spPr>
        <p:txBody>
          <a:bodyPr>
            <a:normAutofit/>
          </a:bodyPr>
          <a:lstStyle/>
          <a:p>
            <a:fld id="{7A524A81-6025-5F45-952D-BB67A749B17E}" type="slidenum">
              <a:rPr lang="en-US" smtClean="0"/>
              <a:pPr/>
              <a:t>42</a:t>
            </a:fld>
            <a:endParaRPr lang="en-US" dirty="0"/>
          </a:p>
        </p:txBody>
      </p:sp>
    </p:spTree>
    <p:custDataLst>
      <p:tags r:id="rId1"/>
    </p:custDataLst>
    <p:extLst>
      <p:ext uri="{BB962C8B-B14F-4D97-AF65-F5344CB8AC3E}">
        <p14:creationId xmlns:p14="http://schemas.microsoft.com/office/powerpoint/2010/main" val="2777957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8219091" y="537891"/>
            <a:ext cx="3366916" cy="1655483"/>
          </a:xfrm>
        </p:spPr>
        <p:txBody>
          <a:bodyPr anchor="b">
            <a:normAutofit/>
          </a:bodyPr>
          <a:lstStyle/>
          <a:p>
            <a:pPr lvl="0">
              <a:defRPr/>
            </a:pPr>
            <a:r>
              <a:rPr lang="en-US" sz="4000" dirty="0"/>
              <a:t>Queue Filters: Change Clinics</a:t>
            </a:r>
          </a:p>
        </p:txBody>
      </p:sp>
      <p:pic>
        <p:nvPicPr>
          <p:cNvPr id="2" name="Picture 1" descr="Queue filters change clinics. User template dropdown list."/>
          <p:cNvPicPr>
            <a:picLocks noChangeAspect="1"/>
          </p:cNvPicPr>
          <p:nvPr/>
        </p:nvPicPr>
        <p:blipFill rotWithShape="1">
          <a:blip r:embed="rId4">
            <a:extLst>
              <a:ext uri="{28A0092B-C50C-407E-A947-70E740481C1C}">
                <a14:useLocalDpi xmlns:a14="http://schemas.microsoft.com/office/drawing/2010/main" val="0"/>
              </a:ext>
            </a:extLst>
          </a:blip>
          <a:srcRect t="1449" r="-1" b="3411"/>
          <a:stretch/>
        </p:blipFill>
        <p:spPr>
          <a:xfrm>
            <a:off x="112008" y="239472"/>
            <a:ext cx="7509306" cy="5929798"/>
          </a:xfrm>
          <a:prstGeom prst="rect">
            <a:avLst/>
          </a:prstGeom>
        </p:spPr>
      </p:pic>
      <p:sp>
        <p:nvSpPr>
          <p:cNvPr id="8" name="Content Placeholder 7"/>
          <p:cNvSpPr>
            <a:spLocks noGrp="1"/>
          </p:cNvSpPr>
          <p:nvPr>
            <p:ph idx="1"/>
          </p:nvPr>
        </p:nvSpPr>
        <p:spPr>
          <a:xfrm>
            <a:off x="8219091" y="2418408"/>
            <a:ext cx="3366916" cy="3540265"/>
          </a:xfrm>
          <a:prstGeom prst="rect">
            <a:avLst/>
          </a:prstGeom>
        </p:spPr>
        <p:txBody>
          <a:bodyPr>
            <a:normAutofit/>
          </a:bodyPr>
          <a:lstStyle/>
          <a:p>
            <a:pPr marL="233363" indent="-233363">
              <a:buClr>
                <a:schemeClr val="accent6">
                  <a:lumMod val="50000"/>
                </a:schemeClr>
              </a:buClr>
            </a:pPr>
            <a:r>
              <a:rPr lang="en-US" sz="2400" dirty="0"/>
              <a:t>User Template Dropdown List</a:t>
            </a:r>
          </a:p>
          <a:p>
            <a:pPr marL="233363" indent="-233363">
              <a:buClr>
                <a:schemeClr val="accent6">
                  <a:lumMod val="50000"/>
                </a:schemeClr>
              </a:buClr>
            </a:pPr>
            <a:r>
              <a:rPr lang="en-US" sz="2400" dirty="0"/>
              <a:t>Select another template (only applicable if you have multiple templates assigned) or modify available filter options</a:t>
            </a:r>
          </a:p>
          <a:p>
            <a:pPr marL="233363" indent="-233363">
              <a:buClr>
                <a:schemeClr val="accent6">
                  <a:lumMod val="50000"/>
                </a:schemeClr>
              </a:buClr>
            </a:pPr>
            <a:r>
              <a:rPr lang="en-US" sz="2400" dirty="0"/>
              <a:t>Select Update</a:t>
            </a:r>
          </a:p>
        </p:txBody>
      </p:sp>
      <p:sp>
        <p:nvSpPr>
          <p:cNvPr id="19" name="Rectangle 1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3"/>
          <p:cNvSpPr>
            <a:spLocks noGrp="1"/>
          </p:cNvSpPr>
          <p:nvPr>
            <p:ph type="sldNum" sz="quarter" idx="12"/>
          </p:nvPr>
        </p:nvSpPr>
        <p:spPr>
          <a:xfrm>
            <a:off x="11704320" y="6459376"/>
            <a:ext cx="448056" cy="365125"/>
          </a:xfrm>
        </p:spPr>
        <p:txBody>
          <a:bodyPr>
            <a:normAutofit/>
          </a:bodyPr>
          <a:lstStyle/>
          <a:p>
            <a:pPr>
              <a:spcAft>
                <a:spcPts val="600"/>
              </a:spcAft>
            </a:pPr>
            <a:fld id="{7A524A81-6025-5F45-952D-BB67A749B17E}" type="slidenum">
              <a:rPr lang="en-US" sz="1100">
                <a:solidFill>
                  <a:srgbClr val="FFFFFF"/>
                </a:solidFill>
              </a:rPr>
              <a:pPr>
                <a:spcAft>
                  <a:spcPts val="600"/>
                </a:spcAft>
              </a:pPr>
              <a:t>43</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3937585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483476" y="457200"/>
            <a:ext cx="3168149" cy="3978165"/>
          </a:xfrm>
        </p:spPr>
        <p:txBody>
          <a:bodyPr anchor="b">
            <a:normAutofit/>
          </a:bodyPr>
          <a:lstStyle/>
          <a:p>
            <a:pPr algn="r"/>
            <a:r>
              <a:rPr lang="en-US" dirty="0">
                <a:solidFill>
                  <a:srgbClr val="FFFFFF"/>
                </a:solidFill>
              </a:rPr>
              <a:t>Basic Hardware &amp; Preventive Maintenance	</a:t>
            </a:r>
          </a:p>
        </p:txBody>
      </p:sp>
      <p:sp>
        <p:nvSpPr>
          <p:cNvPr id="25" name="Freeform: Shape 24">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p:cNvSpPr>
            <a:spLocks noGrp="1"/>
          </p:cNvSpPr>
          <p:nvPr>
            <p:ph sz="half" idx="4294967295"/>
          </p:nvPr>
        </p:nvSpPr>
        <p:spPr>
          <a:xfrm>
            <a:off x="4649245" y="669363"/>
            <a:ext cx="3643417" cy="5534211"/>
          </a:xfrm>
        </p:spPr>
        <p:txBody>
          <a:bodyPr anchor="ctr">
            <a:normAutofit/>
          </a:bodyPr>
          <a:lstStyle/>
          <a:p>
            <a:pPr>
              <a:buClr>
                <a:schemeClr val="accent6">
                  <a:lumMod val="50000"/>
                </a:schemeClr>
              </a:buClr>
            </a:pPr>
            <a:r>
              <a:rPr lang="en-US" dirty="0"/>
              <a:t>Clean the Kiosk Screen</a:t>
            </a:r>
          </a:p>
          <a:p>
            <a:pPr lvl="1">
              <a:buClr>
                <a:schemeClr val="accent6">
                  <a:lumMod val="50000"/>
                </a:schemeClr>
              </a:buClr>
            </a:pPr>
            <a:r>
              <a:rPr lang="en-US" sz="2800" dirty="0"/>
              <a:t>With authorized cleaners and cloths</a:t>
            </a:r>
          </a:p>
          <a:p>
            <a:pPr lvl="1">
              <a:buClr>
                <a:schemeClr val="accent6">
                  <a:lumMod val="50000"/>
                </a:schemeClr>
              </a:buClr>
            </a:pPr>
            <a:r>
              <a:rPr lang="en-US" sz="2800" dirty="0"/>
              <a:t>Non-ammonia-based cleaners </a:t>
            </a:r>
          </a:p>
          <a:p>
            <a:pPr>
              <a:buClr>
                <a:schemeClr val="accent6">
                  <a:lumMod val="50000"/>
                </a:schemeClr>
              </a:buClr>
            </a:pPr>
            <a:r>
              <a:rPr lang="en-US" dirty="0"/>
              <a:t>Tilt the Screen</a:t>
            </a:r>
          </a:p>
          <a:p>
            <a:pPr>
              <a:buClr>
                <a:schemeClr val="accent6">
                  <a:lumMod val="50000"/>
                </a:schemeClr>
              </a:buClr>
            </a:pPr>
            <a:r>
              <a:rPr lang="en-US" dirty="0"/>
              <a:t>Clean the Card Swipe</a:t>
            </a:r>
          </a:p>
          <a:p>
            <a:pPr>
              <a:buClr>
                <a:schemeClr val="accent6">
                  <a:lumMod val="50000"/>
                </a:schemeClr>
              </a:buClr>
            </a:pPr>
            <a:r>
              <a:rPr lang="en-US" dirty="0"/>
              <a:t>Check the Printer</a:t>
            </a:r>
          </a:p>
          <a:p>
            <a:pPr>
              <a:buClr>
                <a:schemeClr val="accent6">
                  <a:lumMod val="50000"/>
                </a:schemeClr>
              </a:buClr>
            </a:pPr>
            <a:r>
              <a:rPr lang="en-US" dirty="0"/>
              <a:t>Clean the Kiosk Body</a:t>
            </a:r>
          </a:p>
        </p:txBody>
      </p:sp>
      <p:pic>
        <p:nvPicPr>
          <p:cNvPr id="12" name="Content Placeholder 15" descr="Stand alone kiosk diagram showing position of the interactive touch screen (top center), magnetic strip reader (top left), card imager (top right), thermal printer (below touch screen on stand) and proximity sensor (below themal printer)."/>
          <p:cNvPicPr>
            <a:picLocks noGrp="1" noChangeAspect="1"/>
          </p:cNvPicPr>
          <p:nvPr>
            <p:ph idx="1"/>
          </p:nvPr>
        </p:nvPicPr>
        <p:blipFill rotWithShape="1">
          <a:blip r:embed="rId4"/>
          <a:stretch/>
        </p:blipFill>
        <p:spPr>
          <a:xfrm>
            <a:off x="8904073" y="1608101"/>
            <a:ext cx="1634628" cy="4280005"/>
          </a:xfrm>
          <a:prstGeom prst="rect">
            <a:avLst/>
          </a:prstGeom>
        </p:spPr>
      </p:pic>
      <p:pic>
        <p:nvPicPr>
          <p:cNvPr id="7" name="Picture 6" descr="printer pap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9145" y="0"/>
            <a:ext cx="1523231" cy="2024228"/>
          </a:xfrm>
          <a:prstGeom prst="rect">
            <a:avLst/>
          </a:prstGeom>
        </p:spPr>
      </p:pic>
      <p:sp>
        <p:nvSpPr>
          <p:cNvPr id="8"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7A524A81-6025-5F45-952D-BB67A749B17E}" type="slidenum">
              <a:rPr lang="en-US" sz="1100">
                <a:solidFill>
                  <a:schemeClr val="tx1">
                    <a:lumMod val="50000"/>
                    <a:lumOff val="50000"/>
                  </a:schemeClr>
                </a:solidFill>
              </a:rPr>
              <a:pPr>
                <a:spcAft>
                  <a:spcPts val="600"/>
                </a:spcAft>
              </a:pPr>
              <a:t>44</a:t>
            </a:fld>
            <a:endParaRPr lang="en-US" sz="11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3182845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45136" y="1028700"/>
            <a:ext cx="9947305" cy="1090657"/>
          </a:xfrm>
        </p:spPr>
        <p:txBody>
          <a:bodyPr vert="horz" lIns="91440" tIns="45720" rIns="91440" bIns="45720" rtlCol="0" anchor="b">
            <a:normAutofit/>
          </a:bodyPr>
          <a:lstStyle/>
          <a:p>
            <a:pPr algn="ctr"/>
            <a:r>
              <a:rPr lang="en-US" sz="4800" b="1" dirty="0">
                <a:solidFill>
                  <a:srgbClr val="FFFFFF"/>
                </a:solidFill>
              </a:rPr>
              <a:t>Demonstration	</a:t>
            </a:r>
          </a:p>
        </p:txBody>
      </p:sp>
      <p:sp>
        <p:nvSpPr>
          <p:cNvPr id="18" name="Freeform: Shape 1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a:extLst>
              <a:ext uri="{C183D7F6-B498-43B3-948B-1728B52AA6E4}">
                <adec:decorative xmlns:adec="http://schemas.microsoft.com/office/drawing/2017/decorative" val="1"/>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12844" r="1" b="1"/>
          <a:stretch/>
        </p:blipFill>
        <p:spPr>
          <a:xfrm>
            <a:off x="2359009" y="2949409"/>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ABCC74A9-0D1B-45BD-8FEC-3E026A8E9782}" type="slidenum">
              <a:rPr lang="en-US" sz="1100">
                <a:solidFill>
                  <a:srgbClr val="FFFFFF"/>
                </a:solidFill>
                <a:latin typeface="Calibri" panose="020F0502020204030204"/>
              </a:rPr>
              <a:pPr>
                <a:spcAft>
                  <a:spcPts val="600"/>
                </a:spcAft>
                <a:defRPr/>
              </a:pPr>
              <a:t>45</a:t>
            </a:fld>
            <a:endParaRPr lang="en-US" sz="1100" dirty="0">
              <a:solidFill>
                <a:srgbClr val="FFFFFF"/>
              </a:solidFill>
              <a:latin typeface="Calibri" panose="020F0502020204030204"/>
            </a:endParaRPr>
          </a:p>
        </p:txBody>
      </p:sp>
    </p:spTree>
    <p:custDataLst>
      <p:tags r:id="rId1"/>
    </p:custDataLst>
    <p:extLst>
      <p:ext uri="{BB962C8B-B14F-4D97-AF65-F5344CB8AC3E}">
        <p14:creationId xmlns:p14="http://schemas.microsoft.com/office/powerpoint/2010/main" val="404751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823442" y="921715"/>
            <a:ext cx="5163022" cy="2635993"/>
          </a:xfrm>
        </p:spPr>
        <p:txBody>
          <a:bodyPr vert="horz" lIns="91440" tIns="45720" rIns="91440" bIns="45720" rtlCol="0" anchor="b">
            <a:normAutofit/>
          </a:bodyPr>
          <a:lstStyle/>
          <a:p>
            <a:r>
              <a:rPr lang="en-US" sz="4800" b="1" kern="1200" dirty="0">
                <a:solidFill>
                  <a:schemeClr val="tx1"/>
                </a:solidFill>
                <a:latin typeface="+mj-lt"/>
                <a:ea typeface="+mj-ea"/>
                <a:cs typeface="+mj-cs"/>
              </a:rPr>
              <a:t>Questions</a:t>
            </a:r>
          </a:p>
        </p:txBody>
      </p:sp>
      <p:sp>
        <p:nvSpPr>
          <p:cNvPr id="14" name="Rectangle 13">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Questions">
            <a:extLst>
              <a:ext uri="{FF2B5EF4-FFF2-40B4-BE49-F238E27FC236}">
                <a16:creationId xmlns:a16="http://schemas.microsoft.com/office/drawing/2014/main" id="{68F7C4B0-ECAB-4531-BCAB-7D93079A70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20" name="Rectangle 19">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46</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3172390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945503" y="636491"/>
            <a:ext cx="5323715" cy="1642970"/>
          </a:xfrm>
        </p:spPr>
        <p:txBody>
          <a:bodyPr vert="horz" lIns="91440" tIns="45720" rIns="91440" bIns="45720" rtlCol="0" anchor="b">
            <a:normAutofit/>
          </a:bodyPr>
          <a:lstStyle/>
          <a:p>
            <a:r>
              <a:rPr lang="en-US" kern="1200" dirty="0">
                <a:solidFill>
                  <a:schemeClr val="tx1"/>
                </a:solidFill>
                <a:latin typeface="+mj-lt"/>
                <a:ea typeface="+mj-ea"/>
                <a:cs typeface="+mj-cs"/>
              </a:rPr>
              <a:t>Using VetLink</a:t>
            </a:r>
          </a:p>
        </p:txBody>
      </p:sp>
      <p:sp>
        <p:nvSpPr>
          <p:cNvPr id="2" name="TextBox 1"/>
          <p:cNvSpPr txBox="1"/>
          <p:nvPr/>
        </p:nvSpPr>
        <p:spPr>
          <a:xfrm>
            <a:off x="780811" y="2486672"/>
            <a:ext cx="5315189" cy="3535083"/>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endParaRPr lang="en-US" sz="2800" dirty="0"/>
          </a:p>
          <a:p>
            <a:pPr marL="285750" indent="-228600">
              <a:lnSpc>
                <a:spcPct val="90000"/>
              </a:lnSpc>
              <a:spcAft>
                <a:spcPts val="600"/>
              </a:spcAft>
              <a:buFont typeface="Arial" panose="020B0604020202020204" pitchFamily="34" charset="0"/>
              <a:buChar char="•"/>
            </a:pPr>
            <a:r>
              <a:rPr lang="en-US" sz="2800" dirty="0"/>
              <a:t>Patients check in at VetLink kiosk</a:t>
            </a:r>
          </a:p>
          <a:p>
            <a:pPr marL="285750" indent="-228600">
              <a:lnSpc>
                <a:spcPct val="90000"/>
              </a:lnSpc>
              <a:spcAft>
                <a:spcPts val="600"/>
              </a:spcAft>
              <a:buFont typeface="Arial" panose="020B0604020202020204" pitchFamily="34" charset="0"/>
              <a:buChar char="•"/>
            </a:pPr>
            <a:r>
              <a:rPr lang="en-US" sz="2800" dirty="0"/>
              <a:t>Patient flow can be monitored by MSAs, Nursing Support, Providers and Clinic Supervisors</a:t>
            </a:r>
          </a:p>
          <a:p>
            <a:pPr marL="285750" indent="-228600">
              <a:lnSpc>
                <a:spcPct val="90000"/>
              </a:lnSpc>
              <a:spcAft>
                <a:spcPts val="600"/>
              </a:spcAft>
              <a:buFont typeface="Arial" panose="020B0604020202020204" pitchFamily="34" charset="0"/>
              <a:buChar char="•"/>
            </a:pPr>
            <a:endParaRPr lang="en-US" sz="2800" dirty="0"/>
          </a:p>
          <a:p>
            <a:pPr marL="285750" indent="-228600">
              <a:lnSpc>
                <a:spcPct val="90000"/>
              </a:lnSpc>
              <a:spcAft>
                <a:spcPts val="600"/>
              </a:spcAft>
              <a:buFont typeface="Arial" panose="020B0604020202020204" pitchFamily="34" charset="0"/>
              <a:buChar char="•"/>
            </a:pPr>
            <a:endParaRPr lang="en-US" sz="2800" dirty="0"/>
          </a:p>
          <a:p>
            <a:pPr marL="285750" indent="-228600">
              <a:lnSpc>
                <a:spcPct val="90000"/>
              </a:lnSpc>
              <a:spcAft>
                <a:spcPts val="600"/>
              </a:spcAft>
              <a:buFont typeface="Arial" panose="020B0604020202020204" pitchFamily="34" charset="0"/>
              <a:buChar char="•"/>
            </a:pPr>
            <a:endParaRPr lang="en-US" sz="2800" dirty="0"/>
          </a:p>
        </p:txBody>
      </p:sp>
      <p:sp>
        <p:nvSpPr>
          <p:cNvPr id="75" name="Rectangle 7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75967" y="1771521"/>
            <a:ext cx="4170530" cy="3346850"/>
          </a:xfrm>
          <a:prstGeom prst="rect">
            <a:avLst/>
          </a:prstGeom>
        </p:spPr>
      </p:pic>
      <p:sp>
        <p:nvSpPr>
          <p:cNvPr id="1026" name="AutoShape 2" descr="imap://john%2Eseeler@mail.vecna.com:993/fetch%3EUID%3E/INBOX%3E8286?part=1.2&amp;type=image/png&amp;filename=workflow_DRAFT.pn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8" name="AutoShape 4" descr="imap://john%2Eseeler@mail.vecna.com:993/fetch%3EUID%3E/INBOX%3E8286?part=1.2&amp;type=image/png&amp;filename=workflow_DRAFT.png"/>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3" name="Picture 12">
            <a:extLst>
              <a:ext uri="{FF2B5EF4-FFF2-40B4-BE49-F238E27FC236}">
                <a16:creationId xmlns:a16="http://schemas.microsoft.com/office/drawing/2014/main" id="{2E7F088F-37C8-409F-9EE3-FA5C583BF91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5" name="Slide Number Placeholder 4"/>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5</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223916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069788" y="2654490"/>
            <a:ext cx="4567686" cy="3220382"/>
          </a:xfrm>
        </p:spPr>
        <p:txBody>
          <a:bodyPr vert="horz" lIns="91440" tIns="45720" rIns="91440" bIns="45720" rtlCol="0" anchor="t">
            <a:normAutofit/>
          </a:bodyPr>
          <a:lstStyle/>
          <a:p>
            <a:pPr algn="r"/>
            <a:r>
              <a:rPr lang="en-US" sz="4800" dirty="0">
                <a:solidFill>
                  <a:srgbClr val="FFFFFF"/>
                </a:solidFill>
              </a:rPr>
              <a:t>VetLink Kiosks</a:t>
            </a:r>
          </a:p>
        </p:txBody>
      </p:sp>
      <p:pic>
        <p:nvPicPr>
          <p:cNvPr id="2" name="Content Placeholder 1" descr="labels on parts of the kiosk"/>
          <p:cNvPicPr>
            <a:picLocks noGrp="1" noChangeAspect="1"/>
          </p:cNvPicPr>
          <p:nvPr>
            <p:ph idx="1"/>
          </p:nvPr>
        </p:nvPicPr>
        <p:blipFill rotWithShape="1">
          <a:blip r:embed="rId4">
            <a:extLst>
              <a:ext uri="{28A0092B-C50C-407E-A947-70E740481C1C}">
                <a14:useLocalDpi xmlns:a14="http://schemas.microsoft.com/office/drawing/2010/main" val="0"/>
              </a:ext>
            </a:extLst>
          </a:blip>
          <a:srcRect l="2148" r="1455" b="-1"/>
          <a:stretch/>
        </p:blipFill>
        <p:spPr>
          <a:xfrm>
            <a:off x="6553199" y="457200"/>
            <a:ext cx="5181602" cy="5943600"/>
          </a:xfrm>
          <a:prstGeom prst="rect">
            <a:avLst/>
          </a:prstGeom>
        </p:spPr>
      </p:pic>
      <p:sp>
        <p:nvSpPr>
          <p:cNvPr id="4" name="Slide Number Placeholder 3"/>
          <p:cNvSpPr>
            <a:spLocks noGrp="1"/>
          </p:cNvSpPr>
          <p:nvPr>
            <p:ph type="sldNum" sz="quarter" idx="12"/>
          </p:nvPr>
        </p:nvSpPr>
        <p:spPr>
          <a:xfrm>
            <a:off x="11704320" y="6451600"/>
            <a:ext cx="444500" cy="365125"/>
          </a:xfrm>
        </p:spPr>
        <p:txBody>
          <a:bodyPr vert="horz" lIns="91440" tIns="45720" rIns="91440" bIns="45720" rtlCol="0" anchor="ctr">
            <a:normAutofit/>
          </a:bodyPr>
          <a:lstStyle/>
          <a:p>
            <a:pPr>
              <a:spcAft>
                <a:spcPts val="600"/>
              </a:spcAft>
              <a:defRPr/>
            </a:pPr>
            <a:fld id="{9FCED76C-0B18-4817-A6D7-B620BF0D63AD}" type="slidenum">
              <a:rPr lang="en-US" sz="1100">
                <a:solidFill>
                  <a:schemeClr val="tx1">
                    <a:lumMod val="50000"/>
                    <a:lumOff val="50000"/>
                  </a:schemeClr>
                </a:solidFill>
                <a:latin typeface="Calibri" panose="020F0502020204030204"/>
              </a:rPr>
              <a:pPr>
                <a:spcAft>
                  <a:spcPts val="600"/>
                </a:spcAft>
                <a:defRPr/>
              </a:pPr>
              <a:t>6</a:t>
            </a:fld>
            <a:endParaRPr lang="en-US" sz="1100" dirty="0">
              <a:solidFill>
                <a:schemeClr val="tx1">
                  <a:lumMod val="50000"/>
                  <a:lumOff val="50000"/>
                </a:schemeClr>
              </a:solidFill>
              <a:latin typeface="Calibri" panose="020F0502020204030204"/>
            </a:endParaRPr>
          </a:p>
        </p:txBody>
      </p:sp>
    </p:spTree>
    <p:custDataLst>
      <p:tags r:id="rId1"/>
    </p:custDataLst>
    <p:extLst>
      <p:ext uri="{BB962C8B-B14F-4D97-AF65-F5344CB8AC3E}">
        <p14:creationId xmlns:p14="http://schemas.microsoft.com/office/powerpoint/2010/main" val="385905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Typical Patient Check-In Flow</a:t>
            </a:r>
          </a:p>
        </p:txBody>
      </p:sp>
      <p:graphicFrame>
        <p:nvGraphicFramePr>
          <p:cNvPr id="2" name="Diagram 1">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76017902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9FCED76C-0B18-4817-A6D7-B620BF0D63AD}" type="slidenum">
              <a:rPr lang="en-US" sz="1100">
                <a:solidFill>
                  <a:schemeClr val="tx1">
                    <a:lumMod val="50000"/>
                    <a:lumOff val="50000"/>
                  </a:schemeClr>
                </a:solidFill>
              </a:rPr>
              <a:pPr>
                <a:spcAft>
                  <a:spcPts val="600"/>
                </a:spcAft>
              </a:pPr>
              <a:t>7</a:t>
            </a:fld>
            <a:endParaRPr lang="en-US" sz="11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351720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72285" y="231867"/>
            <a:ext cx="5323715" cy="1050395"/>
          </a:xfrm>
        </p:spPr>
        <p:txBody>
          <a:bodyPr vert="horz" lIns="91440" tIns="45720" rIns="91440" bIns="45720" rtlCol="0" anchor="b">
            <a:normAutofit/>
          </a:bodyPr>
          <a:lstStyle/>
          <a:p>
            <a:r>
              <a:rPr lang="en-US" sz="4000" kern="1200" dirty="0">
                <a:solidFill>
                  <a:schemeClr val="tx1"/>
                </a:solidFill>
                <a:latin typeface="+mj-lt"/>
                <a:ea typeface="+mj-ea"/>
                <a:cs typeface="+mj-cs"/>
              </a:rPr>
              <a:t>Veteran Options</a:t>
            </a:r>
          </a:p>
        </p:txBody>
      </p:sp>
      <p:sp>
        <p:nvSpPr>
          <p:cNvPr id="17" name="Content Placeholder 6"/>
          <p:cNvSpPr>
            <a:spLocks noGrp="1"/>
          </p:cNvSpPr>
          <p:nvPr>
            <p:ph sz="half" idx="1"/>
          </p:nvPr>
        </p:nvSpPr>
        <p:spPr>
          <a:xfrm>
            <a:off x="989397" y="1318861"/>
            <a:ext cx="5470715" cy="4293663"/>
          </a:xfrm>
          <a:prstGeom prst="rect">
            <a:avLst/>
          </a:prstGeom>
        </p:spPr>
        <p:txBody>
          <a:bodyPr vert="horz" lIns="91440" tIns="45720" rIns="91440" bIns="45720" rtlCol="0" anchor="t">
            <a:normAutofit/>
          </a:bodyPr>
          <a:lstStyle/>
          <a:p>
            <a:pPr lvl="1"/>
            <a:r>
              <a:rPr lang="en-US" dirty="0"/>
              <a:t>Appointment Check-In</a:t>
            </a:r>
          </a:p>
          <a:p>
            <a:pPr lvl="1"/>
            <a:r>
              <a:rPr lang="en-US" dirty="0"/>
              <a:t>View Future Appointments</a:t>
            </a:r>
          </a:p>
          <a:p>
            <a:pPr lvl="1"/>
            <a:r>
              <a:rPr lang="en-US" dirty="0"/>
              <a:t>Request Beneficiary Travel</a:t>
            </a:r>
          </a:p>
          <a:p>
            <a:pPr lvl="1"/>
            <a:r>
              <a:rPr lang="en-US" dirty="0"/>
              <a:t>Directions to Appointments</a:t>
            </a:r>
          </a:p>
          <a:p>
            <a:pPr lvl="1"/>
            <a:r>
              <a:rPr lang="en-US" dirty="0"/>
              <a:t>Request Medical Records</a:t>
            </a:r>
          </a:p>
          <a:p>
            <a:pPr lvl="1"/>
            <a:r>
              <a:rPr lang="en-US" dirty="0"/>
              <a:t>Update Personal Information</a:t>
            </a:r>
          </a:p>
          <a:p>
            <a:pPr lvl="1"/>
            <a:r>
              <a:rPr lang="en-US" dirty="0"/>
              <a:t>Review account information</a:t>
            </a:r>
          </a:p>
          <a:p>
            <a:pPr lvl="1"/>
            <a:r>
              <a:rPr lang="en-US" dirty="0"/>
              <a:t>Review insurance information</a:t>
            </a:r>
          </a:p>
          <a:p>
            <a:pPr lvl="1"/>
            <a:endParaRPr lang="en-US" dirty="0"/>
          </a:p>
          <a:p>
            <a:pPr marL="457200" lvl="1"/>
            <a:r>
              <a:rPr lang="en-US" dirty="0"/>
              <a:t>*The main menu can be configured based on the location.</a:t>
            </a:r>
          </a:p>
        </p:txBody>
      </p:sp>
      <p:sp>
        <p:nvSpPr>
          <p:cNvPr id="24" name="Rectangle 2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VetLink main menu for the Veteran: Chekc-In to Appointments, View Future Appointments, Request Bene Travel for Today, Request Medical Records, Update my information, View balance."/>
          <p:cNvPicPr/>
          <p:nvPr/>
        </p:nvPicPr>
        <p:blipFill>
          <a:blip r:embed="rId4"/>
          <a:stretch>
            <a:fillRect/>
          </a:stretch>
        </p:blipFill>
        <p:spPr bwMode="auto">
          <a:xfrm>
            <a:off x="7119860" y="909081"/>
            <a:ext cx="4082743" cy="5071731"/>
          </a:xfrm>
          <a:prstGeom prst="rect">
            <a:avLst/>
          </a:prstGeom>
        </p:spPr>
        <p:style>
          <a:lnRef idx="2">
            <a:schemeClr val="accent6"/>
          </a:lnRef>
          <a:fillRef idx="1">
            <a:schemeClr val="lt1"/>
          </a:fillRef>
          <a:effectRef idx="0">
            <a:schemeClr val="accent6"/>
          </a:effectRef>
          <a:fontRef idx="minor">
            <a:schemeClr val="dk1"/>
          </a:fontRef>
        </p:style>
      </p:pic>
      <p:pic>
        <p:nvPicPr>
          <p:cNvPr id="12" name="Picture 11">
            <a:extLst>
              <a:ext uri="{FF2B5EF4-FFF2-40B4-BE49-F238E27FC236}">
                <a16:creationId xmlns:a16="http://schemas.microsoft.com/office/drawing/2014/main" id="{4070FB24-F7FC-43AC-862A-785D76A35D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90" y="5539140"/>
            <a:ext cx="2711834" cy="1271866"/>
          </a:xfrm>
          <a:prstGeom prst="rect">
            <a:avLst/>
          </a:prstGeom>
        </p:spPr>
      </p:pic>
      <p:sp>
        <p:nvSpPr>
          <p:cNvPr id="3" name="Slide Number Placeholder 2"/>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8</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95351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1136397" y="502020"/>
            <a:ext cx="5323715" cy="1642970"/>
          </a:xfrm>
        </p:spPr>
        <p:txBody>
          <a:bodyPr vert="horz" lIns="91440" tIns="45720" rIns="91440" bIns="45720" rtlCol="0" anchor="b">
            <a:normAutofit/>
          </a:bodyPr>
          <a:lstStyle/>
          <a:p>
            <a:r>
              <a:rPr lang="en-US" kern="1200" dirty="0">
                <a:solidFill>
                  <a:schemeClr val="tx1"/>
                </a:solidFill>
                <a:effectLst/>
                <a:latin typeface="+mj-lt"/>
                <a:ea typeface="+mj-ea"/>
                <a:cs typeface="+mj-cs"/>
              </a:rPr>
              <a:t>ID Check-In</a:t>
            </a:r>
          </a:p>
        </p:txBody>
      </p:sp>
      <p:sp>
        <p:nvSpPr>
          <p:cNvPr id="11" name="TextBox 10"/>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b="1" dirty="0"/>
              <a:t>ID Check-In Options</a:t>
            </a:r>
            <a:endParaRPr lang="en-US" sz="2800" dirty="0"/>
          </a:p>
          <a:p>
            <a:pPr marL="342900" indent="-228600">
              <a:lnSpc>
                <a:spcPct val="90000"/>
              </a:lnSpc>
              <a:spcAft>
                <a:spcPts val="600"/>
              </a:spcAft>
              <a:buFont typeface="Arial" panose="020B0604020202020204" pitchFamily="34" charset="0"/>
              <a:buChar char="•"/>
            </a:pPr>
            <a:r>
              <a:rPr lang="en-US" sz="2800" dirty="0"/>
              <a:t>Swipe VA ID card</a:t>
            </a:r>
          </a:p>
          <a:p>
            <a:pPr marL="342900" indent="-228600">
              <a:lnSpc>
                <a:spcPct val="90000"/>
              </a:lnSpc>
              <a:spcAft>
                <a:spcPts val="600"/>
              </a:spcAft>
              <a:buFont typeface="Arial" panose="020B0604020202020204" pitchFamily="34" charset="0"/>
              <a:buChar char="•"/>
            </a:pPr>
            <a:r>
              <a:rPr lang="en-US" sz="2800" dirty="0"/>
              <a:t>Scan VA ID Card</a:t>
            </a:r>
          </a:p>
          <a:p>
            <a:pPr marL="342900" indent="-228600">
              <a:lnSpc>
                <a:spcPct val="90000"/>
              </a:lnSpc>
              <a:spcAft>
                <a:spcPts val="600"/>
              </a:spcAft>
              <a:buFont typeface="Arial" panose="020B0604020202020204" pitchFamily="34" charset="0"/>
              <a:buChar char="•"/>
            </a:pPr>
            <a:r>
              <a:rPr lang="en-US" sz="2800" dirty="0"/>
              <a:t>Manually enter SSN</a:t>
            </a:r>
          </a:p>
        </p:txBody>
      </p:sp>
      <p:sp>
        <p:nvSpPr>
          <p:cNvPr id="18" name="Rectangle 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Welcome to Vetlink screen: I do not have my VHIC or By using this kiosk you agree to the Terms of Use of this Government Systemt."/>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7082496" y="909081"/>
            <a:ext cx="4157472" cy="5071731"/>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4DF21D31-81F4-48E7-9668-E774F2093DF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90" y="5612524"/>
            <a:ext cx="2617241" cy="1198481"/>
          </a:xfrm>
          <a:prstGeom prst="rect">
            <a:avLst/>
          </a:prstGeom>
        </p:spPr>
      </p:pic>
      <p:sp>
        <p:nvSpPr>
          <p:cNvPr id="3" name="Slide Number Placeholder 2"/>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9FCED76C-0B18-4817-A6D7-B620BF0D63AD}" type="slidenum">
              <a:rPr lang="en-US" sz="1100">
                <a:solidFill>
                  <a:srgbClr val="FFFFFF"/>
                </a:solidFill>
              </a:rPr>
              <a:pPr>
                <a:spcAft>
                  <a:spcPts val="600"/>
                </a:spcAft>
              </a:pPr>
              <a:t>9</a:t>
            </a:fld>
            <a:endParaRPr lang="en-US" sz="1100" dirty="0">
              <a:solidFill>
                <a:srgbClr val="FFFFFF"/>
              </a:solidFill>
            </a:endParaRPr>
          </a:p>
        </p:txBody>
      </p:sp>
    </p:spTree>
    <p:custDataLst>
      <p:tags r:id="rId1"/>
    </p:custDataLst>
    <p:extLst>
      <p:ext uri="{BB962C8B-B14F-4D97-AF65-F5344CB8AC3E}">
        <p14:creationId xmlns:p14="http://schemas.microsoft.com/office/powerpoint/2010/main" val="2192669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RETROSPECT" val="zQiZUDif"/>
  <p:tag name="ARTICULATE_DESIGN_ID_GALLERY" val="HyJSIvlR"/>
  <p:tag name="ARTICULATE_DESIGN_ID_INTEGRAL" val="3WaOiSGB"/>
  <p:tag name="ARTICULATE_DESIGN_ID_ION" val="voVmUj68"/>
  <p:tag name="ARTICULATE_DESIGN_ID_ION BOARDROOM" val="PNDyWLZI"/>
  <p:tag name="ARTICULATE_DESIGN_ID_ORGANIC" val="TWE3QgwW"/>
  <p:tag name="ARTICULATE_DESIGN_ID_WOOD TYPE" val="lh5mr8uC"/>
  <p:tag name="ARTICULATE_DESIGN_ID_VAPOR TRAIL" val="5HCPcKLN"/>
  <p:tag name="ARTICULATE_DESIGN_ID_SAVON" val="dXEJHgm5"/>
  <p:tag name="ARTICULATE_DESIGN_ID_QUOTABLE" val="ChjRZMaW"/>
  <p:tag name="ARTICULATE_DESIGN_ID_PARCEL" val="PPzusmwE"/>
  <p:tag name="ARTICULATE_DESIGN_ID_OFFICE THEME" val="cNrXoyl1"/>
  <p:tag name="ARTICULATE_SLIDE_THUMBNAIL_REFRESH" val="1"/>
  <p:tag name="ARTICULATE_SLIDE_COUNT" val="4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ubmittedBy xmlns="ddde8ed0-7542-47ea-a329-519d11244428" xsi:nil="true"/>
    <Location xmlns="ddde8ed0-7542-47ea-a329-519d11244428" xsi:nil="true"/>
    <LastModified xmlns="ddde8ed0-7542-47ea-a329-519d11244428" xsi:nil="true"/>
    <Categories xmlns="ddde8ed0-7542-47ea-a329-519d11244428"/>
    <Comment xmlns="ddde8ed0-7542-47ea-a329-519d1124442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6B3BF8226F7D4A8C4D0D11DBDC0844" ma:contentTypeVersion="18" ma:contentTypeDescription="Create a new document." ma:contentTypeScope="" ma:versionID="b0e5fad20505f585c5a57eb2d09bbea4">
  <xsd:schema xmlns:xsd="http://www.w3.org/2001/XMLSchema" xmlns:xs="http://www.w3.org/2001/XMLSchema" xmlns:p="http://schemas.microsoft.com/office/2006/metadata/properties" xmlns:ns1="http://schemas.microsoft.com/sharepoint/v3" xmlns:ns2="ddde8ed0-7542-47ea-a329-519d11244428" xmlns:ns3="14c8ce7b-d2df-469d-b2c3-96f4c56193cb" targetNamespace="http://schemas.microsoft.com/office/2006/metadata/properties" ma:root="true" ma:fieldsID="b07307a4bba2b58bf1d75a0160433a21" ns1:_="" ns2:_="" ns3:_="">
    <xsd:import namespace="http://schemas.microsoft.com/sharepoint/v3"/>
    <xsd:import namespace="ddde8ed0-7542-47ea-a329-519d11244428"/>
    <xsd:import namespace="14c8ce7b-d2df-469d-b2c3-96f4c56193cb"/>
    <xsd:element name="properties">
      <xsd:complexType>
        <xsd:sequence>
          <xsd:element name="documentManagement">
            <xsd:complexType>
              <xsd:all>
                <xsd:element ref="ns2:Categories" minOccurs="0"/>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LastModified" minOccurs="0"/>
                <xsd:element ref="ns2:SubmittedBy" minOccurs="0"/>
                <xsd:element ref="ns2:Location" minOccurs="0"/>
                <xsd:element ref="ns2:MediaServiceAutoTags" minOccurs="0"/>
                <xsd:element ref="ns2:MediaServiceOCR" minOccurs="0"/>
                <xsd:element ref="ns2:MediaServiceGenerationTime" minOccurs="0"/>
                <xsd:element ref="ns2:MediaServiceEventHashCode"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de8ed0-7542-47ea-a329-519d11244428" elementFormDefault="qualified">
    <xsd:import namespace="http://schemas.microsoft.com/office/2006/documentManagement/types"/>
    <xsd:import namespace="http://schemas.microsoft.com/office/infopath/2007/PartnerControls"/>
    <xsd:element name="Categories" ma:index="8" nillable="true" ma:displayName="Categories" ma:list="47933234-0fc2-4731-977c-c4f3dfb69537" ma:internalName="Categories" ma:showField="Title">
      <xsd:complexType>
        <xsd:complexContent>
          <xsd:extension base="dms:MultiChoiceLookup">
            <xsd:sequence>
              <xsd:element name="Value" type="dms:Lookup" maxOccurs="unbounded" minOccurs="0" nillable="true"/>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LastModified" ma:index="16" nillable="true" ma:displayName="Last Modified" ma:format="DateOnly" ma:internalName="LastModified">
      <xsd:simpleType>
        <xsd:restriction base="dms:DateTime"/>
      </xsd:simpleType>
    </xsd:element>
    <xsd:element name="SubmittedBy" ma:index="17" nillable="true" ma:displayName="Submitted By" ma:format="Dropdown" ma:internalName="SubmittedBy">
      <xsd:simpleType>
        <xsd:restriction base="dms:Text">
          <xsd:maxLength value="255"/>
        </xsd:restriction>
      </xsd:simpleType>
    </xsd:element>
    <xsd:element name="Location" ma:index="18" nillable="true" ma:displayName="Location" ma:format="Dropdown" ma:internalName="Location">
      <xsd:simpleType>
        <xsd:restriction base="dms:Text">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Comment" ma:index="23"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c8ce7b-d2df-469d-b2c3-96f4c56193c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8F70F7-0CC8-492B-BE07-30F89AEAFB72}">
  <ds:schemaRefs>
    <ds:schemaRef ds:uri="http://schemas.microsoft.com/sharepoint/v3/contenttype/forms"/>
  </ds:schemaRefs>
</ds:datastoreItem>
</file>

<file path=customXml/itemProps2.xml><?xml version="1.0" encoding="utf-8"?>
<ds:datastoreItem xmlns:ds="http://schemas.openxmlformats.org/officeDocument/2006/customXml" ds:itemID="{AB318D77-748F-488B-800F-1B692DF705B2}">
  <ds:schemaRefs>
    <ds:schemaRef ds:uri="http://purl.org/dc/terms/"/>
    <ds:schemaRef ds:uri="ddde8ed0-7542-47ea-a329-519d11244428"/>
    <ds:schemaRef ds:uri="http://schemas.microsoft.com/office/2006/documentManagement/types"/>
    <ds:schemaRef ds:uri="http://schemas.microsoft.com/office/infopath/2007/PartnerControls"/>
    <ds:schemaRef ds:uri="14c8ce7b-d2df-469d-b2c3-96f4c56193cb"/>
    <ds:schemaRef ds:uri="http://purl.org/dc/elements/1.1/"/>
    <ds:schemaRef ds:uri="http://schemas.microsoft.com/office/2006/metadata/properties"/>
    <ds:schemaRef ds:uri="http://schemas.microsoft.com/sharepoint/v3"/>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0F09E03-D88F-4F97-B71D-AD7D4E242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dde8ed0-7542-47ea-a329-519d11244428"/>
    <ds:schemaRef ds:uri="14c8ce7b-d2df-469d-b2c3-96f4c56193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129</TotalTime>
  <Words>3029</Words>
  <Application>Microsoft Office PowerPoint</Application>
  <PresentationFormat>Widescreen</PresentationFormat>
  <Paragraphs>367</Paragraphs>
  <Slides>46</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Gill Sans MT</vt:lpstr>
      <vt:lpstr>Office Theme</vt:lpstr>
      <vt:lpstr>VetLink for Veterans &amp; Schedulers</vt:lpstr>
      <vt:lpstr>Objective</vt:lpstr>
      <vt:lpstr>Benefits of the Vetlink Kiosk</vt:lpstr>
      <vt:lpstr>Veteran Kiosk Flow</vt:lpstr>
      <vt:lpstr>Using VetLink</vt:lpstr>
      <vt:lpstr>VetLink Kiosks</vt:lpstr>
      <vt:lpstr>Typical Patient Check-In Flow</vt:lpstr>
      <vt:lpstr>Veteran Options</vt:lpstr>
      <vt:lpstr>ID Check-In</vt:lpstr>
      <vt:lpstr>Verification Screens – DOB</vt:lpstr>
      <vt:lpstr>Verification Screen  Confirm</vt:lpstr>
      <vt:lpstr>Pre-Registration Check-In</vt:lpstr>
      <vt:lpstr>Pre-Registration Check-In  (2 of 5)</vt:lpstr>
      <vt:lpstr>Veteran Insurance Verification</vt:lpstr>
      <vt:lpstr>Pre-Registration Check-In (3 of 5)</vt:lpstr>
      <vt:lpstr>Appointments Screen</vt:lpstr>
      <vt:lpstr>Pre-Registration  Check In (4 of 5)</vt:lpstr>
      <vt:lpstr>Pre-Registration Check In (5 of 5)</vt:lpstr>
      <vt:lpstr>View Future Appointments</vt:lpstr>
      <vt:lpstr>Hard Stops</vt:lpstr>
      <vt:lpstr>Insurance Hard Stops</vt:lpstr>
      <vt:lpstr>VetLink for Schedulers</vt:lpstr>
      <vt:lpstr>Objectives</vt:lpstr>
      <vt:lpstr>The MSA Experience with VetLink</vt:lpstr>
      <vt:lpstr>Signing Into VetLink</vt:lpstr>
      <vt:lpstr>Patient Queue</vt:lpstr>
      <vt:lpstr>Patient Queue (cont.)</vt:lpstr>
      <vt:lpstr>Screen Contents – Columns 1-3</vt:lpstr>
      <vt:lpstr>Screen Contents – Column 4</vt:lpstr>
      <vt:lpstr>Screen Contents – Column 5</vt:lpstr>
      <vt:lpstr>Admin Patient Queue:  Sample Notifications</vt:lpstr>
      <vt:lpstr>Screen Contents – Column 6</vt:lpstr>
      <vt:lpstr>Screen  Contents – Columns 7 &amp; 8 </vt:lpstr>
      <vt:lpstr>Manual Check in</vt:lpstr>
      <vt:lpstr>Manual Pre-Registration &amp; Verification </vt:lpstr>
      <vt:lpstr>Manual Check-In: Verify Appointment</vt:lpstr>
      <vt:lpstr>Check-In – Success!</vt:lpstr>
      <vt:lpstr>VetLink: Unscheduled Appointments</vt:lpstr>
      <vt:lpstr>Approve Patient Update Queue</vt:lpstr>
      <vt:lpstr>Patient Update Queue (cont.)</vt:lpstr>
      <vt:lpstr>User Templates</vt:lpstr>
      <vt:lpstr>Patient Filtering Queue</vt:lpstr>
      <vt:lpstr>Queue Filters: Change Clinics</vt:lpstr>
      <vt:lpstr>Basic Hardware &amp; Preventive Maintenance </vt:lpstr>
      <vt:lpstr>Demonstration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VetLink Kiosk for Veterans</dc:title>
  <dc:creator>Keller, Lacy J. (Portland)</dc:creator>
  <cp:lastModifiedBy>Fraize, Amanda L.</cp:lastModifiedBy>
  <cp:revision>3</cp:revision>
  <dcterms:created xsi:type="dcterms:W3CDTF">2020-03-04T21:19:18Z</dcterms:created>
  <dcterms:modified xsi:type="dcterms:W3CDTF">2021-06-28T00:25:07Z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0x010100F36B3BF8226F7D4A8C4D0D11DBDC0844</vt:lpwstr>
  </property>
  <property fmtid="{D5CDD505-2E9C-101B-9397-08002B2CF9AE}" pid="3" name="ArticulateGUID">
    <vt:lpwstr>FB0A5076-66CE-440E-8A50-CB791646ED52</vt:lpwstr>
  </property>
  <property fmtid="{D5CDD505-2E9C-101B-9397-08002B2CF9AE}" pid="4" name="ArticulatePath">
    <vt:lpwstr>https://dvagov.sharepoint.com/sites/VHAPOR/ChiefofStaff/Schedulers/Scheduling PowerPoint How To/Module 12 VetLink plus Kiosk  Veteran 8-1-19</vt:lpwstr>
  </property>
</Properties>
</file>